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Lst>
  <p:notesMasterIdLst>
    <p:notesMasterId r:id="rId8"/>
  </p:notesMasterIdLst>
  <p:handoutMasterIdLst>
    <p:handoutMasterId r:id="rId9"/>
  </p:handoutMasterIdLst>
  <p:sldIdLst>
    <p:sldId id="257" r:id="rId2"/>
    <p:sldId id="277" r:id="rId3"/>
    <p:sldId id="278" r:id="rId4"/>
    <p:sldId id="279" r:id="rId5"/>
    <p:sldId id="280" r:id="rId6"/>
    <p:sldId id="281" r:id="rId7"/>
  </p:sldIdLst>
  <p:sldSz cx="6858000" cy="9144000" type="screen4x3"/>
  <p:notesSz cx="6858000" cy="9144000"/>
  <p:defaultTex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6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01" autoAdjust="0"/>
  </p:normalViewPr>
  <p:slideViewPr>
    <p:cSldViewPr snapToGrid="0">
      <p:cViewPr varScale="1">
        <p:scale>
          <a:sx n="94" d="100"/>
          <a:sy n="94" d="100"/>
        </p:scale>
        <p:origin x="-2982" y="-108"/>
      </p:cViewPr>
      <p:guideLst>
        <p:guide orient="horz" pos="2880"/>
        <p:guide pos="216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noProof="1">
                <a:latin typeface="Times New Roman" pitchFamily="18" charset="0"/>
              </a:defRPr>
            </a:lvl1pPr>
          </a:lstStyle>
          <a:p>
            <a:endParaRPr lang="en-CA"/>
          </a:p>
        </p:txBody>
      </p:sp>
      <p:sp>
        <p:nvSpPr>
          <p:cNvPr id="819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noProof="1">
                <a:latin typeface="Times New Roman" pitchFamily="18" charset="0"/>
              </a:defRPr>
            </a:lvl1pPr>
          </a:lstStyle>
          <a:p>
            <a:endParaRPr lang="de-DE"/>
          </a:p>
        </p:txBody>
      </p:sp>
      <p:sp>
        <p:nvSpPr>
          <p:cNvPr id="819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noProof="1">
                <a:latin typeface="Times New Roman" pitchFamily="18" charset="0"/>
              </a:defRPr>
            </a:lvl1pPr>
          </a:lstStyle>
          <a:p>
            <a:endParaRPr lang="en-CA"/>
          </a:p>
        </p:txBody>
      </p:sp>
      <p:sp>
        <p:nvSpPr>
          <p:cNvPr id="819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noProof="1">
                <a:latin typeface="Times New Roman" pitchFamily="18" charset="0"/>
              </a:defRPr>
            </a:lvl1pPr>
          </a:lstStyle>
          <a:p>
            <a:fld id="{EF8154F3-7117-4A6A-986E-82BD063FD864}" type="slidenum">
              <a:rPr/>
              <a:pPr/>
              <a:t>‹#›</a:t>
            </a:fld>
            <a:endParaRPr lang="en-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de-DE"/>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de-DE"/>
          </a:p>
        </p:txBody>
      </p:sp>
      <p:sp>
        <p:nvSpPr>
          <p:cNvPr id="8196" name="Rectangle 4"/>
          <p:cNvSpPr>
            <a:spLocks noGrp="1" noRot="1" noChangeAspect="1" noChangeArrowheads="1" noTextEdit="1"/>
          </p:cNvSpPr>
          <p:nvPr>
            <p:ph type="sldImg" idx="2"/>
          </p:nvPr>
        </p:nvSpPr>
        <p:spPr bwMode="auto">
          <a:xfrm>
            <a:off x="2143125" y="685800"/>
            <a:ext cx="2571750" cy="34290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de-DE"/>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F9025709-8536-4967-A800-54C50F61193C}" type="slidenum">
              <a:rPr lang="de-DE"/>
              <a:pPr/>
              <a:t>‹#›</a:t>
            </a:fld>
            <a:endParaRPr lang="de-D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28B27CA0-BA90-438A-B4B1-741394E6C661}" type="slidenum">
              <a:rPr lang="de-DE"/>
              <a:pPr/>
              <a:t>1</a:t>
            </a:fld>
            <a:endParaRPr lang="de-DE"/>
          </a:p>
        </p:txBody>
      </p:sp>
      <p:sp>
        <p:nvSpPr>
          <p:cNvPr id="14338" name="Rectangle 7"/>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C8562063-5106-4219-B24F-3ED0C3456C69}" type="slidenum">
              <a:rPr lang="en-GB" sz="1300"/>
              <a:pPr algn="r" defTabSz="947738"/>
              <a:t>1</a:t>
            </a:fld>
            <a:endParaRPr lang="en-GB" sz="1300"/>
          </a:p>
        </p:txBody>
      </p:sp>
      <p:sp>
        <p:nvSpPr>
          <p:cNvPr id="14339" name="Rectangle 2"/>
          <p:cNvSpPr>
            <a:spLocks noGrp="1" noRot="1" noChangeAspect="1" noChangeArrowheads="1" noTextEdit="1"/>
          </p:cNvSpPr>
          <p:nvPr>
            <p:ph type="sldImg"/>
          </p:nvPr>
        </p:nvSpPr>
        <p:spPr>
          <a:xfrm>
            <a:off x="2143125" y="685800"/>
            <a:ext cx="2573338" cy="3430588"/>
          </a:xfrm>
          <a:ln/>
        </p:spPr>
      </p:sp>
      <p:sp>
        <p:nvSpPr>
          <p:cNvPr id="14340" name="Rectangle 3"/>
          <p:cNvSpPr>
            <a:spLocks noGrp="1" noChangeArrowheads="1"/>
          </p:cNvSpPr>
          <p:nvPr>
            <p:ph type="body" idx="1"/>
          </p:nvPr>
        </p:nvSpPr>
        <p:spPr>
          <a:xfrm>
            <a:off x="914400" y="4343400"/>
            <a:ext cx="5029200" cy="4114800"/>
          </a:xfrm>
        </p:spPr>
        <p:txBody>
          <a:bodyPr lIns="94824" tIns="47416" rIns="94824" bIns="47416"/>
          <a:lstStyle/>
          <a:p>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2292" name="Rectangle 7"/>
          <p:cNvSpPr>
            <a:spLocks noGrp="1" noChangeArrowheads="1"/>
          </p:cNvSpPr>
          <p:nvPr>
            <p:ph type="ctrTitle"/>
          </p:nvPr>
        </p:nvSpPr>
        <p:spPr>
          <a:xfrm>
            <a:off x="647700" y="696385"/>
            <a:ext cx="4535091" cy="1280583"/>
          </a:xfrm>
        </p:spPr>
        <p:txBody>
          <a:bodyPr anchor="t"/>
          <a:lstStyle>
            <a:lvl1pPr>
              <a:defRPr sz="3200"/>
            </a:lvl1pPr>
          </a:lstStyle>
          <a:p>
            <a:r>
              <a:rPr lang="de-DE"/>
              <a:t>Titelmasterformat durch Klicken bearbeiten</a:t>
            </a:r>
          </a:p>
        </p:txBody>
      </p:sp>
      <p:sp>
        <p:nvSpPr>
          <p:cNvPr id="12293" name="Rectangle 12"/>
          <p:cNvSpPr>
            <a:spLocks noGrp="1" noChangeArrowheads="1"/>
          </p:cNvSpPr>
          <p:nvPr>
            <p:ph type="subTitle" idx="1"/>
          </p:nvPr>
        </p:nvSpPr>
        <p:spPr>
          <a:xfrm>
            <a:off x="647700" y="2023533"/>
            <a:ext cx="4550569" cy="1066800"/>
          </a:xfrm>
        </p:spPr>
        <p:txBody>
          <a:bodyPr/>
          <a:lstStyle>
            <a:lvl1pPr marL="0" indent="0">
              <a:buFont typeface="Wingdings" pitchFamily="2" charset="2"/>
              <a:buNone/>
              <a:defRPr sz="2200" b="0">
                <a:solidFill>
                  <a:schemeClr val="bg1"/>
                </a:solidFill>
              </a:defRPr>
            </a:lvl1pPr>
          </a:lstStyle>
          <a:p>
            <a:r>
              <a:rPr lang="de-DE"/>
              <a:t>Formatvorlage des Untertitelmasters durch Klicken bearbeiten</a:t>
            </a:r>
          </a:p>
        </p:txBody>
      </p:sp>
      <p:pic>
        <p:nvPicPr>
          <p:cNvPr id="5" name="Picture 4" descr="Cleaner Solutions Lo#70DCBF.png"/>
          <p:cNvPicPr>
            <a:picLocks noChangeAspect="1"/>
          </p:cNvPicPr>
          <p:nvPr userDrawn="1"/>
        </p:nvPicPr>
        <p:blipFill>
          <a:blip r:embed="rId3" cstate="print"/>
          <a:stretch>
            <a:fillRect/>
          </a:stretch>
        </p:blipFill>
        <p:spPr>
          <a:xfrm>
            <a:off x="5208608" y="8177592"/>
            <a:ext cx="1649392" cy="584984"/>
          </a:xfrm>
          <a:prstGeom prst="rect">
            <a:avLst/>
          </a:prstGeom>
        </p:spPr>
      </p:pic>
    </p:spTree>
  </p:cSld>
  <p:clrMapOvr>
    <a:masterClrMapping/>
  </p:clrMapOvr>
  <p:transition spd="med">
    <p:fade/>
  </p:transition>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Footer Placeholder 3"/>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91FED43D-37FE-4838-85EF-D2E9312F8687}" type="slidenum">
              <a:rPr lang="de-DE"/>
              <a:pPr/>
              <a:t>‹#›</a:t>
            </a:fld>
            <a:endParaRPr lang="de-DE"/>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1582" y="133351"/>
            <a:ext cx="1597819" cy="7874000"/>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235744" y="133351"/>
            <a:ext cx="4681538" cy="787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Footer Placeholder 3"/>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603171AA-E79C-4AF6-A04C-00ADC074602B}" type="slidenum">
              <a:rPr lang="de-DE"/>
              <a:pPr/>
              <a:t>‹#›</a:t>
            </a:fld>
            <a:endParaRPr lang="de-DE"/>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Footer Placeholder 3"/>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14E556F3-DE15-4858-81D4-CF4AD50C43D2}" type="slidenum">
              <a:rPr lang="de-DE"/>
              <a:pPr/>
              <a:t>‹#›</a:t>
            </a:fld>
            <a:endParaRPr lang="de-DE"/>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dirty="0" smtClean="0"/>
              <a:t>Click to edit Master title style</a:t>
            </a:r>
            <a:endParaRPr lang="en-CA" dirty="0"/>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Footer Placeholder 3"/>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26E9226D-E1C1-4F95-86BC-E36A0DD0D042}" type="slidenum">
              <a:rPr lang="de-DE"/>
              <a:pPr/>
              <a:t>‹#›</a:t>
            </a:fld>
            <a:endParaRPr lang="de-DE"/>
          </a:p>
        </p:txBody>
      </p:sp>
      <p:sp>
        <p:nvSpPr>
          <p:cNvPr id="5" name="Rectangle 4"/>
          <p:cNvSpPr/>
          <p:nvPr userDrawn="1"/>
        </p:nvSpPr>
        <p:spPr bwMode="auto">
          <a:xfrm>
            <a:off x="3676650" y="7915275"/>
            <a:ext cx="3181350" cy="1228725"/>
          </a:xfrm>
          <a:prstGeom prst="rect">
            <a:avLst/>
          </a:prstGeom>
          <a:solidFill>
            <a:srgbClr val="E3F6C3"/>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Arial" charset="0"/>
            </a:endParaRPr>
          </a:p>
        </p:txBody>
      </p:sp>
      <p:pic>
        <p:nvPicPr>
          <p:cNvPr id="6" name="Picture 5" descr="ScreenShot001.bmp"/>
          <p:cNvPicPr>
            <a:picLocks noChangeAspect="1"/>
          </p:cNvPicPr>
          <p:nvPr userDrawn="1"/>
        </p:nvPicPr>
        <p:blipFill>
          <a:blip r:embed="rId2" cstate="print"/>
          <a:stretch>
            <a:fillRect/>
          </a:stretch>
        </p:blipFill>
        <p:spPr>
          <a:xfrm>
            <a:off x="0" y="0"/>
            <a:ext cx="6858000" cy="1104762"/>
          </a:xfrm>
          <a:prstGeom prst="rect">
            <a:avLst/>
          </a:prstGeom>
          <a:scene3d>
            <a:camera prst="orthographicFront">
              <a:rot lat="0" lon="10800000" rev="0"/>
            </a:camera>
            <a:lightRig rig="threePt" dir="t"/>
          </a:scene3d>
        </p:spPr>
      </p:pic>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235744" y="2152651"/>
            <a:ext cx="3139679" cy="5854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3489723" y="2152651"/>
            <a:ext cx="3139678" cy="5854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Footer Placeholder 4"/>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0163CF24-0CBE-4DF4-8019-624B3EA718AB}" type="slidenum">
              <a:rPr lang="de-DE"/>
              <a:pPr/>
              <a:t>‹#›</a:t>
            </a:fld>
            <a:endParaRPr lang="de-DE"/>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Footer Placeholder 6"/>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730D047B-4209-4DD9-93C4-21A90165B770}" type="slidenum">
              <a:rPr lang="de-DE"/>
              <a:pPr/>
              <a:t>‹#›</a:t>
            </a:fld>
            <a:endParaRPr lang="de-DE"/>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Footer Placeholder 2"/>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4185F413-67D1-4FF1-90CE-886D977DFD9F}" type="slidenum">
              <a:rPr lang="de-DE"/>
              <a:pPr/>
              <a:t>‹#›</a:t>
            </a:fld>
            <a:endParaRPr lang="de-DE"/>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2656EBB3-8699-47B1-A71B-7E70468FA21F}" type="slidenum">
              <a:rPr lang="de-DE"/>
              <a:pPr/>
              <a:t>‹#›</a:t>
            </a:fld>
            <a:endParaRPr lang="de-DE"/>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AAFEFBB0-FFA3-4F31-8095-CEFDA258F68A}" type="slidenum">
              <a:rPr lang="de-DE"/>
              <a:pPr/>
              <a:t>‹#›</a:t>
            </a:fld>
            <a:endParaRPr lang="de-DE"/>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4CC63CBF-A792-421E-A77D-9F6B17E3DF7E}" type="slidenum">
              <a:rPr lang="de-DE"/>
              <a:pPr/>
              <a:t>‹#›</a:t>
            </a:fld>
            <a:endParaRPr lang="de-DE"/>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123950"/>
            <a:ext cx="6858000" cy="802005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Arial" charset="0"/>
            </a:endParaRPr>
          </a:p>
        </p:txBody>
      </p:sp>
      <p:sp>
        <p:nvSpPr>
          <p:cNvPr id="11267" name="Rectangle 5"/>
          <p:cNvSpPr>
            <a:spLocks noChangeArrowheads="1"/>
          </p:cNvSpPr>
          <p:nvPr/>
        </p:nvSpPr>
        <p:spPr bwMode="gray">
          <a:xfrm>
            <a:off x="1621632" y="8544984"/>
            <a:ext cx="3588544" cy="330200"/>
          </a:xfrm>
          <a:prstGeom prst="rect">
            <a:avLst/>
          </a:prstGeom>
          <a:noFill/>
          <a:ln w="9525">
            <a:noFill/>
            <a:miter lim="800000"/>
            <a:headEnd/>
            <a:tailEnd/>
          </a:ln>
        </p:spPr>
        <p:txBody>
          <a:bodyPr/>
          <a:lstStyle/>
          <a:p>
            <a:pPr algn="ctr"/>
            <a:endParaRPr lang="en-US" sz="1000"/>
          </a:p>
        </p:txBody>
      </p:sp>
      <p:sp>
        <p:nvSpPr>
          <p:cNvPr id="11268" name="Rectangle 7"/>
          <p:cNvSpPr>
            <a:spLocks noGrp="1" noChangeArrowheads="1"/>
          </p:cNvSpPr>
          <p:nvPr>
            <p:ph type="title"/>
          </p:nvPr>
        </p:nvSpPr>
        <p:spPr bwMode="gray">
          <a:xfrm>
            <a:off x="235744" y="133351"/>
            <a:ext cx="4742260" cy="800100"/>
          </a:xfrm>
          <a:prstGeom prst="rect">
            <a:avLst/>
          </a:prstGeom>
          <a:noFill/>
          <a:ln w="9525">
            <a:noFill/>
            <a:miter lim="800000"/>
            <a:headEnd/>
            <a:tailEnd/>
          </a:ln>
        </p:spPr>
        <p:txBody>
          <a:bodyPr vert="horz" wrap="square" lIns="0" tIns="45720" rIns="0" bIns="45720" numCol="1" anchor="ctr" anchorCtr="0" compatLnSpc="1">
            <a:prstTxWarp prst="textNoShape">
              <a:avLst/>
            </a:prstTxWarp>
          </a:bodyPr>
          <a:lstStyle/>
          <a:p>
            <a:pPr lvl="0"/>
            <a:r>
              <a:rPr lang="de-DE" smtClean="0"/>
              <a:t>Klicken Sie, um das Titelformat zu bearbeiten</a:t>
            </a:r>
          </a:p>
        </p:txBody>
      </p:sp>
      <p:sp>
        <p:nvSpPr>
          <p:cNvPr id="11269" name="Rectangle 10"/>
          <p:cNvSpPr>
            <a:spLocks noGrp="1" noChangeArrowheads="1"/>
          </p:cNvSpPr>
          <p:nvPr>
            <p:ph type="ftr" sz="quarter" idx="3"/>
          </p:nvPr>
        </p:nvSpPr>
        <p:spPr bwMode="gray">
          <a:xfrm>
            <a:off x="164307" y="8544984"/>
            <a:ext cx="1007269" cy="33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000"/>
            </a:lvl1pPr>
          </a:lstStyle>
          <a:p>
            <a:r>
              <a:rPr lang="de-DE"/>
              <a:t>Page </a:t>
            </a:r>
            <a:r>
              <a:rPr lang="de-DE">
                <a:sym typeface="Wingdings" pitchFamily="2" charset="2"/>
              </a:rPr>
              <a:t></a:t>
            </a:r>
            <a:r>
              <a:rPr lang="de-DE"/>
              <a:t> </a:t>
            </a:r>
            <a:fld id="{A89EED04-0FC1-4003-927A-10C7C3530251}" type="slidenum">
              <a:rPr lang="de-DE"/>
              <a:pPr/>
              <a:t>‹#›</a:t>
            </a:fld>
            <a:endParaRPr lang="de-DE"/>
          </a:p>
        </p:txBody>
      </p:sp>
      <p:sp>
        <p:nvSpPr>
          <p:cNvPr id="11270" name="Rectangle 12"/>
          <p:cNvSpPr>
            <a:spLocks noGrp="1" noChangeArrowheads="1"/>
          </p:cNvSpPr>
          <p:nvPr>
            <p:ph type="body" idx="1"/>
          </p:nvPr>
        </p:nvSpPr>
        <p:spPr bwMode="gray">
          <a:xfrm>
            <a:off x="235744" y="2152651"/>
            <a:ext cx="6393656" cy="5854700"/>
          </a:xfrm>
          <a:prstGeom prst="rect">
            <a:avLst/>
          </a:prstGeom>
          <a:noFill/>
          <a:ln w="9525">
            <a:noFill/>
            <a:miter lim="800000"/>
            <a:headEnd/>
            <a:tailEnd/>
          </a:ln>
        </p:spPr>
        <p:txBody>
          <a:bodyPr vert="horz" wrap="square" lIns="0" tIns="45720" rIns="0" bIns="457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p:txBody>
      </p:sp>
      <p:pic>
        <p:nvPicPr>
          <p:cNvPr id="7" name="Picture 6" descr="Cleaner Solutions Lo#70DCBF.png"/>
          <p:cNvPicPr>
            <a:picLocks noChangeAspect="1"/>
          </p:cNvPicPr>
          <p:nvPr userDrawn="1"/>
        </p:nvPicPr>
        <p:blipFill>
          <a:blip r:embed="rId14" cstate="print"/>
          <a:stretch>
            <a:fillRect/>
          </a:stretch>
        </p:blipFill>
        <p:spPr>
          <a:xfrm>
            <a:off x="4328931" y="8159866"/>
            <a:ext cx="2254174" cy="799480"/>
          </a:xfrm>
          <a:prstGeom prst="rect">
            <a:avLst/>
          </a:prstGeom>
        </p:spPr>
      </p:pic>
    </p:spTree>
  </p:cSld>
  <p:clrMap bg1="dk2" tx1="lt1" bg2="dk1"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spd="med">
    <p:fade/>
  </p:transition>
  <p:hf sldNum="0" hdr="0" dt="0"/>
  <p:txStyles>
    <p:titleStyle>
      <a:lvl1pPr algn="l" rtl="0" eaLnBrk="0" fontAlgn="base" hangingPunct="0">
        <a:lnSpc>
          <a:spcPct val="95000"/>
        </a:lnSpc>
        <a:spcBef>
          <a:spcPct val="0"/>
        </a:spcBef>
        <a:spcAft>
          <a:spcPct val="0"/>
        </a:spcAft>
        <a:defRPr sz="2400" b="1">
          <a:solidFill>
            <a:schemeClr val="bg1"/>
          </a:solidFill>
          <a:latin typeface="+mj-lt"/>
          <a:ea typeface="+mj-ea"/>
          <a:cs typeface="+mj-cs"/>
        </a:defRPr>
      </a:lvl1pPr>
      <a:lvl2pPr algn="l" rtl="0" eaLnBrk="0" fontAlgn="base" hangingPunct="0">
        <a:lnSpc>
          <a:spcPct val="95000"/>
        </a:lnSpc>
        <a:spcBef>
          <a:spcPct val="0"/>
        </a:spcBef>
        <a:spcAft>
          <a:spcPct val="0"/>
        </a:spcAft>
        <a:defRPr sz="2400" b="1">
          <a:solidFill>
            <a:schemeClr val="bg1"/>
          </a:solidFill>
          <a:latin typeface="Arial" charset="0"/>
        </a:defRPr>
      </a:lvl2pPr>
      <a:lvl3pPr algn="l" rtl="0" eaLnBrk="0" fontAlgn="base" hangingPunct="0">
        <a:lnSpc>
          <a:spcPct val="95000"/>
        </a:lnSpc>
        <a:spcBef>
          <a:spcPct val="0"/>
        </a:spcBef>
        <a:spcAft>
          <a:spcPct val="0"/>
        </a:spcAft>
        <a:defRPr sz="2400" b="1">
          <a:solidFill>
            <a:schemeClr val="bg1"/>
          </a:solidFill>
          <a:latin typeface="Arial" charset="0"/>
        </a:defRPr>
      </a:lvl3pPr>
      <a:lvl4pPr algn="l" rtl="0" eaLnBrk="0" fontAlgn="base" hangingPunct="0">
        <a:lnSpc>
          <a:spcPct val="95000"/>
        </a:lnSpc>
        <a:spcBef>
          <a:spcPct val="0"/>
        </a:spcBef>
        <a:spcAft>
          <a:spcPct val="0"/>
        </a:spcAft>
        <a:defRPr sz="2400" b="1">
          <a:solidFill>
            <a:schemeClr val="bg1"/>
          </a:solidFill>
          <a:latin typeface="Arial" charset="0"/>
        </a:defRPr>
      </a:lvl4pPr>
      <a:lvl5pPr algn="l" rtl="0" eaLnBrk="0" fontAlgn="base" hangingPunct="0">
        <a:lnSpc>
          <a:spcPct val="95000"/>
        </a:lnSpc>
        <a:spcBef>
          <a:spcPct val="0"/>
        </a:spcBef>
        <a:spcAft>
          <a:spcPct val="0"/>
        </a:spcAft>
        <a:defRPr sz="2400" b="1">
          <a:solidFill>
            <a:schemeClr val="bg1"/>
          </a:solidFill>
          <a:latin typeface="Arial" charset="0"/>
        </a:defRPr>
      </a:lvl5pPr>
      <a:lvl6pPr marL="457200" algn="l" rtl="0" eaLnBrk="0" fontAlgn="base" hangingPunct="0">
        <a:lnSpc>
          <a:spcPct val="95000"/>
        </a:lnSpc>
        <a:spcBef>
          <a:spcPct val="0"/>
        </a:spcBef>
        <a:spcAft>
          <a:spcPct val="0"/>
        </a:spcAft>
        <a:defRPr sz="2400" b="1">
          <a:solidFill>
            <a:schemeClr val="bg1"/>
          </a:solidFill>
          <a:latin typeface="Arial" charset="0"/>
        </a:defRPr>
      </a:lvl6pPr>
      <a:lvl7pPr marL="914400" algn="l" rtl="0" eaLnBrk="0" fontAlgn="base" hangingPunct="0">
        <a:lnSpc>
          <a:spcPct val="95000"/>
        </a:lnSpc>
        <a:spcBef>
          <a:spcPct val="0"/>
        </a:spcBef>
        <a:spcAft>
          <a:spcPct val="0"/>
        </a:spcAft>
        <a:defRPr sz="2400" b="1">
          <a:solidFill>
            <a:schemeClr val="bg1"/>
          </a:solidFill>
          <a:latin typeface="Arial" charset="0"/>
        </a:defRPr>
      </a:lvl7pPr>
      <a:lvl8pPr marL="1371600" algn="l" rtl="0" eaLnBrk="0" fontAlgn="base" hangingPunct="0">
        <a:lnSpc>
          <a:spcPct val="95000"/>
        </a:lnSpc>
        <a:spcBef>
          <a:spcPct val="0"/>
        </a:spcBef>
        <a:spcAft>
          <a:spcPct val="0"/>
        </a:spcAft>
        <a:defRPr sz="2400" b="1">
          <a:solidFill>
            <a:schemeClr val="bg1"/>
          </a:solidFill>
          <a:latin typeface="Arial" charset="0"/>
        </a:defRPr>
      </a:lvl8pPr>
      <a:lvl9pPr marL="1828800" algn="l" rtl="0" eaLnBrk="0" fontAlgn="base" hangingPunct="0">
        <a:lnSpc>
          <a:spcPct val="95000"/>
        </a:lnSpc>
        <a:spcBef>
          <a:spcPct val="0"/>
        </a:spcBef>
        <a:spcAft>
          <a:spcPct val="0"/>
        </a:spcAft>
        <a:defRPr sz="2400" b="1">
          <a:solidFill>
            <a:schemeClr val="bg1"/>
          </a:solidFill>
          <a:latin typeface="Arial"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mn-cs"/>
        </a:defRPr>
      </a:lvl1pPr>
      <a:lvl2pPr marL="381000" indent="-188913" algn="l" rtl="0" eaLnBrk="0" fontAlgn="base" hangingPunct="0">
        <a:spcBef>
          <a:spcPct val="30000"/>
        </a:spcBef>
        <a:spcAft>
          <a:spcPct val="0"/>
        </a:spcAft>
        <a:buClr>
          <a:schemeClr val="accent1"/>
        </a:buClr>
        <a:buChar char="-"/>
        <a:defRPr>
          <a:solidFill>
            <a:schemeClr val="tx1"/>
          </a:solidFill>
          <a:latin typeface="+mn-lt"/>
        </a:defRPr>
      </a:lvl2pPr>
      <a:lvl3pPr marL="561975" indent="-179388" algn="l" rtl="0" eaLnBrk="0" fontAlgn="base" hangingPunct="0">
        <a:spcBef>
          <a:spcPct val="30000"/>
        </a:spcBef>
        <a:spcAft>
          <a:spcPct val="0"/>
        </a:spcAft>
        <a:buClr>
          <a:schemeClr val="accent1"/>
        </a:buClr>
        <a:buChar char="-"/>
        <a:defRPr sz="1600">
          <a:solidFill>
            <a:schemeClr val="tx1"/>
          </a:solidFill>
          <a:latin typeface="+mn-lt"/>
        </a:defRPr>
      </a:lvl3pPr>
      <a:lvl4pPr marL="768350" indent="-204788" algn="l" rtl="0" eaLnBrk="0" fontAlgn="base" hangingPunct="0">
        <a:spcBef>
          <a:spcPct val="30000"/>
        </a:spcBef>
        <a:spcAft>
          <a:spcPct val="0"/>
        </a:spcAft>
        <a:buClr>
          <a:schemeClr val="accent1"/>
        </a:buClr>
        <a:buChar char="-"/>
        <a:defRPr sz="1600">
          <a:solidFill>
            <a:schemeClr val="tx1"/>
          </a:solidFill>
          <a:latin typeface="+mn-lt"/>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defRPr>
      </a:lvl5pPr>
      <a:lvl6pPr marL="15081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defRPr>
      </a:lvl6pPr>
      <a:lvl7pPr marL="19653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defRPr>
      </a:lvl7pPr>
      <a:lvl8pPr marL="24225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defRPr>
      </a:lvl8pPr>
      <a:lvl9pPr marL="28797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ctrTitle"/>
          </p:nvPr>
        </p:nvSpPr>
        <p:spPr/>
        <p:txBody>
          <a:bodyPr/>
          <a:lstStyle/>
          <a:p>
            <a:r>
              <a:rPr lang="en-CA" noProof="1" smtClean="0">
                <a:solidFill>
                  <a:schemeClr val="bg1">
                    <a:lumMod val="50000"/>
                    <a:lumOff val="50000"/>
                  </a:schemeClr>
                </a:solidFill>
              </a:rPr>
              <a:t>Commercial Cleaning Proposal</a:t>
            </a:r>
            <a:endParaRPr lang="en-CA" noProof="1">
              <a:solidFill>
                <a:schemeClr val="bg1">
                  <a:lumMod val="50000"/>
                  <a:lumOff val="50000"/>
                </a:schemeClr>
              </a:solidFill>
            </a:endParaRPr>
          </a:p>
        </p:txBody>
      </p:sp>
      <p:sp>
        <p:nvSpPr>
          <p:cNvPr id="13317" name="Rectangle 5"/>
          <p:cNvSpPr>
            <a:spLocks noGrp="1" noChangeArrowheads="1"/>
          </p:cNvSpPr>
          <p:nvPr>
            <p:ph type="subTitle" idx="1"/>
          </p:nvPr>
        </p:nvSpPr>
        <p:spPr>
          <a:xfrm>
            <a:off x="680721" y="2225039"/>
            <a:ext cx="1645920" cy="365761"/>
          </a:xfrm>
        </p:spPr>
        <p:txBody>
          <a:bodyPr/>
          <a:lstStyle/>
          <a:p>
            <a:r>
              <a:rPr lang="en-CA" sz="1600" noProof="1" smtClean="0">
                <a:solidFill>
                  <a:schemeClr val="bg1">
                    <a:lumMod val="50000"/>
                    <a:lumOff val="50000"/>
                  </a:schemeClr>
                </a:solidFill>
              </a:rPr>
              <a:t>Presented to</a:t>
            </a:r>
          </a:p>
          <a:p>
            <a:endParaRPr lang="en-CA" noProof="1"/>
          </a:p>
        </p:txBody>
      </p:sp>
      <p:pic>
        <p:nvPicPr>
          <p:cNvPr id="4" name="Picture 3" descr="Shoppers Drug mart.jpg"/>
          <p:cNvPicPr>
            <a:picLocks noChangeAspect="1"/>
          </p:cNvPicPr>
          <p:nvPr/>
        </p:nvPicPr>
        <p:blipFill>
          <a:blip r:embed="rId3" cstate="print"/>
          <a:stretch>
            <a:fillRect/>
          </a:stretch>
        </p:blipFill>
        <p:spPr>
          <a:xfrm>
            <a:off x="667642" y="2568448"/>
            <a:ext cx="3159544" cy="824992"/>
          </a:xfrm>
          <a:prstGeom prst="rect">
            <a:avLst/>
          </a:prstGeom>
        </p:spPr>
      </p:pic>
      <p:sp>
        <p:nvSpPr>
          <p:cNvPr id="5" name="TextBox 4"/>
          <p:cNvSpPr txBox="1"/>
          <p:nvPr/>
        </p:nvSpPr>
        <p:spPr>
          <a:xfrm>
            <a:off x="436880" y="8361680"/>
            <a:ext cx="1645920" cy="338554"/>
          </a:xfrm>
          <a:prstGeom prst="rect">
            <a:avLst/>
          </a:prstGeom>
          <a:noFill/>
        </p:spPr>
        <p:txBody>
          <a:bodyPr wrap="square" rtlCol="0">
            <a:spAutoFit/>
          </a:bodyPr>
          <a:lstStyle/>
          <a:p>
            <a:r>
              <a:rPr lang="en-CA" sz="1600" dirty="0" smtClean="0">
                <a:solidFill>
                  <a:schemeClr val="bg1">
                    <a:lumMod val="50000"/>
                    <a:lumOff val="50000"/>
                  </a:schemeClr>
                </a:solidFill>
              </a:rPr>
              <a:t>August 2, 2011</a:t>
            </a:r>
            <a:endParaRPr lang="en-CA" sz="1600" dirty="0">
              <a:solidFill>
                <a:schemeClr val="bg1">
                  <a:lumMod val="50000"/>
                  <a:lumOff val="50000"/>
                </a:schemeClr>
              </a:solidFill>
            </a:endParaRPr>
          </a:p>
        </p:txBody>
      </p:sp>
      <p:sp>
        <p:nvSpPr>
          <p:cNvPr id="6" name="Rectangle 5"/>
          <p:cNvSpPr/>
          <p:nvPr/>
        </p:nvSpPr>
        <p:spPr bwMode="auto">
          <a:xfrm>
            <a:off x="568960" y="690880"/>
            <a:ext cx="50800" cy="273304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Arial" charset="0"/>
            </a:endParaRP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541735" y="1615440"/>
            <a:ext cx="5829300" cy="2157307"/>
          </a:xfrm>
        </p:spPr>
        <p:txBody>
          <a:bodyPr/>
          <a:lstStyle/>
          <a:p>
            <a:r>
              <a:rPr lang="en-CA" sz="1400" dirty="0" smtClean="0">
                <a:solidFill>
                  <a:schemeClr val="bg1">
                    <a:lumMod val="50000"/>
                    <a:lumOff val="50000"/>
                  </a:schemeClr>
                </a:solidFill>
              </a:rPr>
              <a:t>Green cleaning refers to using cleaning methods and products with environmentally-friendly ingredients to preserve human health and environmental </a:t>
            </a:r>
            <a:r>
              <a:rPr lang="en-CA" sz="1400" dirty="0" smtClean="0">
                <a:solidFill>
                  <a:schemeClr val="bg1">
                    <a:lumMod val="50000"/>
                    <a:lumOff val="50000"/>
                  </a:schemeClr>
                </a:solidFill>
              </a:rPr>
              <a:t>quality.</a:t>
            </a:r>
            <a:endParaRPr lang="en-CA" sz="1400" baseline="30000" dirty="0" smtClean="0">
              <a:solidFill>
                <a:schemeClr val="bg1">
                  <a:lumMod val="50000"/>
                  <a:lumOff val="50000"/>
                </a:schemeClr>
              </a:solidFill>
            </a:endParaRPr>
          </a:p>
          <a:p>
            <a:endParaRPr lang="en-CA" sz="1400" baseline="30000" dirty="0" smtClean="0">
              <a:solidFill>
                <a:schemeClr val="bg1">
                  <a:lumMod val="50000"/>
                  <a:lumOff val="50000"/>
                </a:schemeClr>
              </a:solidFill>
            </a:endParaRPr>
          </a:p>
          <a:p>
            <a:r>
              <a:rPr lang="en-CA" sz="1400" dirty="0" smtClean="0">
                <a:solidFill>
                  <a:schemeClr val="bg1">
                    <a:lumMod val="50000"/>
                    <a:lumOff val="50000"/>
                  </a:schemeClr>
                </a:solidFill>
              </a:rPr>
              <a:t>Green </a:t>
            </a:r>
            <a:r>
              <a:rPr lang="en-CA" sz="1400" dirty="0" smtClean="0">
                <a:solidFill>
                  <a:schemeClr val="bg1">
                    <a:lumMod val="50000"/>
                    <a:lumOff val="50000"/>
                  </a:schemeClr>
                </a:solidFill>
              </a:rPr>
              <a:t>cleaning techniques and products avoid the use of chemically-reactive and toxic cleaning products which contain various toxic chemicals, some of which emit volatile organic compounds causing respiratory and dermatological problems among other adverse effects</a:t>
            </a:r>
            <a:endParaRPr lang="en-CA" sz="1400" dirty="0">
              <a:solidFill>
                <a:schemeClr val="bg1">
                  <a:lumMod val="50000"/>
                  <a:lumOff val="50000"/>
                </a:schemeClr>
              </a:solidFill>
            </a:endParaRPr>
          </a:p>
        </p:txBody>
      </p:sp>
      <p:sp>
        <p:nvSpPr>
          <p:cNvPr id="4" name="Footer Placeholder 3"/>
          <p:cNvSpPr>
            <a:spLocks noGrp="1"/>
          </p:cNvSpPr>
          <p:nvPr>
            <p:ph type="ftr" sz="quarter" idx="10"/>
          </p:nvPr>
        </p:nvSpPr>
        <p:spPr/>
        <p:txBody>
          <a:bodyPr/>
          <a:lstStyle/>
          <a:p>
            <a:r>
              <a:rPr lang="de-DE" smtClean="0"/>
              <a:t>Page </a:t>
            </a:r>
            <a:r>
              <a:rPr lang="de-DE" smtClean="0">
                <a:sym typeface="Wingdings" pitchFamily="2" charset="2"/>
              </a:rPr>
              <a:t></a:t>
            </a:r>
            <a:r>
              <a:rPr lang="de-DE" smtClean="0"/>
              <a:t> </a:t>
            </a:r>
            <a:fld id="{14E556F3-DE15-4858-81D4-CF4AD50C43D2}" type="slidenum">
              <a:rPr lang="de-DE" smtClean="0"/>
              <a:pPr/>
              <a:t>2</a:t>
            </a:fld>
            <a:endParaRPr lang="de-DE"/>
          </a:p>
        </p:txBody>
      </p:sp>
      <p:pic>
        <p:nvPicPr>
          <p:cNvPr id="7" name="Picture 6" descr="CaGBCmember_colour"/>
          <p:cNvPicPr/>
          <p:nvPr/>
        </p:nvPicPr>
        <p:blipFill>
          <a:blip r:embed="rId3" cstate="print"/>
          <a:srcRect/>
          <a:stretch>
            <a:fillRect/>
          </a:stretch>
        </p:blipFill>
        <p:spPr bwMode="auto">
          <a:xfrm>
            <a:off x="3937000" y="7914640"/>
            <a:ext cx="914400" cy="914400"/>
          </a:xfrm>
          <a:prstGeom prst="rect">
            <a:avLst/>
          </a:prstGeom>
          <a:noFill/>
          <a:ln w="9525">
            <a:noFill/>
            <a:miter lim="800000"/>
            <a:headEnd/>
            <a:tailEnd/>
          </a:ln>
        </p:spPr>
      </p:pic>
      <p:pic>
        <p:nvPicPr>
          <p:cNvPr id="8" name="Picture 7"/>
          <p:cNvPicPr/>
          <p:nvPr/>
        </p:nvPicPr>
        <p:blipFill>
          <a:blip r:embed="rId4" cstate="print"/>
          <a:srcRect/>
          <a:stretch>
            <a:fillRect/>
          </a:stretch>
        </p:blipFill>
        <p:spPr bwMode="auto">
          <a:xfrm>
            <a:off x="5060632" y="7924800"/>
            <a:ext cx="963295" cy="914400"/>
          </a:xfrm>
          <a:prstGeom prst="rect">
            <a:avLst/>
          </a:prstGeom>
          <a:noFill/>
          <a:ln w="9525">
            <a:noFill/>
            <a:miter lim="800000"/>
            <a:headEnd/>
            <a:tailEnd/>
          </a:ln>
        </p:spPr>
      </p:pic>
      <p:sp>
        <p:nvSpPr>
          <p:cNvPr id="10" name="TextBox 9"/>
          <p:cNvSpPr txBox="1"/>
          <p:nvPr/>
        </p:nvSpPr>
        <p:spPr>
          <a:xfrm>
            <a:off x="538480" y="4257040"/>
            <a:ext cx="5842000" cy="2769989"/>
          </a:xfrm>
          <a:prstGeom prst="rect">
            <a:avLst/>
          </a:prstGeom>
          <a:noFill/>
        </p:spPr>
        <p:txBody>
          <a:bodyPr wrap="square" rtlCol="0">
            <a:spAutoFit/>
          </a:bodyPr>
          <a:lstStyle/>
          <a:p>
            <a:r>
              <a:rPr lang="en-CA" sz="1600" b="1" dirty="0" smtClean="0">
                <a:solidFill>
                  <a:schemeClr val="bg1">
                    <a:lumMod val="50000"/>
                    <a:lumOff val="50000"/>
                  </a:schemeClr>
                </a:solidFill>
              </a:rPr>
              <a:t>Many benefits are associated with a green cleaning </a:t>
            </a:r>
            <a:r>
              <a:rPr lang="en-CA" sz="1600" b="1" dirty="0" smtClean="0">
                <a:solidFill>
                  <a:schemeClr val="bg1">
                    <a:lumMod val="50000"/>
                    <a:lumOff val="50000"/>
                  </a:schemeClr>
                </a:solidFill>
              </a:rPr>
              <a:t>program including:</a:t>
            </a:r>
          </a:p>
          <a:p>
            <a:endParaRPr lang="en-CA" sz="1600" b="1" dirty="0" smtClean="0">
              <a:solidFill>
                <a:schemeClr val="bg1">
                  <a:lumMod val="50000"/>
                  <a:lumOff val="50000"/>
                </a:schemeClr>
              </a:solidFill>
            </a:endParaRPr>
          </a:p>
          <a:p>
            <a:pPr lvl="1">
              <a:buFont typeface="Arial" pitchFamily="34" charset="0"/>
              <a:buChar char="•"/>
            </a:pPr>
            <a:r>
              <a:rPr lang="en-CA" sz="1400" b="1" dirty="0" smtClean="0">
                <a:solidFill>
                  <a:schemeClr val="accent6"/>
                </a:solidFill>
              </a:rPr>
              <a:t>Improved </a:t>
            </a:r>
            <a:r>
              <a:rPr lang="en-CA" sz="1400" b="1" dirty="0" smtClean="0">
                <a:solidFill>
                  <a:schemeClr val="accent6"/>
                </a:solidFill>
              </a:rPr>
              <a:t>indoor air quality</a:t>
            </a:r>
          </a:p>
          <a:p>
            <a:pPr lvl="1">
              <a:buFont typeface="Arial" pitchFamily="34" charset="0"/>
              <a:buChar char="•"/>
            </a:pPr>
            <a:r>
              <a:rPr lang="en-CA" sz="1400" b="1" dirty="0" smtClean="0">
                <a:solidFill>
                  <a:schemeClr val="accent6"/>
                </a:solidFill>
              </a:rPr>
              <a:t>Fewer </a:t>
            </a:r>
            <a:r>
              <a:rPr lang="en-CA" sz="1400" b="1" dirty="0" smtClean="0">
                <a:solidFill>
                  <a:schemeClr val="accent6"/>
                </a:solidFill>
              </a:rPr>
              <a:t>complaints from </a:t>
            </a:r>
            <a:r>
              <a:rPr lang="en-CA" sz="1400" b="1" dirty="0" smtClean="0">
                <a:solidFill>
                  <a:schemeClr val="accent6"/>
                </a:solidFill>
              </a:rPr>
              <a:t>staff </a:t>
            </a:r>
            <a:r>
              <a:rPr lang="en-CA" sz="1400" b="1" dirty="0" smtClean="0">
                <a:solidFill>
                  <a:schemeClr val="accent6"/>
                </a:solidFill>
              </a:rPr>
              <a:t>about their indoor environment</a:t>
            </a:r>
          </a:p>
          <a:p>
            <a:pPr lvl="1">
              <a:buFont typeface="Arial" pitchFamily="34" charset="0"/>
              <a:buChar char="•"/>
            </a:pPr>
            <a:r>
              <a:rPr lang="en-CA" sz="1400" b="1" dirty="0" smtClean="0">
                <a:solidFill>
                  <a:schemeClr val="accent6"/>
                </a:solidFill>
              </a:rPr>
              <a:t>Reduced </a:t>
            </a:r>
            <a:r>
              <a:rPr lang="en-CA" sz="1400" b="1" dirty="0" smtClean="0">
                <a:solidFill>
                  <a:schemeClr val="accent6"/>
                </a:solidFill>
              </a:rPr>
              <a:t>or no adverse environmental impact</a:t>
            </a:r>
          </a:p>
          <a:p>
            <a:pPr lvl="1">
              <a:buFont typeface="Arial" pitchFamily="34" charset="0"/>
              <a:buChar char="•"/>
            </a:pPr>
            <a:r>
              <a:rPr lang="en-CA" sz="1400" b="1" dirty="0" smtClean="0">
                <a:solidFill>
                  <a:schemeClr val="accent6"/>
                </a:solidFill>
              </a:rPr>
              <a:t>Saving </a:t>
            </a:r>
            <a:r>
              <a:rPr lang="en-CA" sz="1400" b="1" dirty="0" smtClean="0">
                <a:solidFill>
                  <a:schemeClr val="accent6"/>
                </a:solidFill>
              </a:rPr>
              <a:t>company owners money</a:t>
            </a:r>
          </a:p>
          <a:p>
            <a:pPr lvl="1">
              <a:buFont typeface="Arial" pitchFamily="34" charset="0"/>
              <a:buChar char="•"/>
            </a:pPr>
            <a:r>
              <a:rPr lang="en-CA" sz="1400" b="1" dirty="0" smtClean="0">
                <a:solidFill>
                  <a:schemeClr val="accent6"/>
                </a:solidFill>
              </a:rPr>
              <a:t>Conserving </a:t>
            </a:r>
            <a:r>
              <a:rPr lang="en-CA" sz="1400" b="1" dirty="0" smtClean="0">
                <a:solidFill>
                  <a:schemeClr val="accent6"/>
                </a:solidFill>
              </a:rPr>
              <a:t>natural resources</a:t>
            </a:r>
          </a:p>
          <a:p>
            <a:pPr lvl="1">
              <a:buFont typeface="Arial" pitchFamily="34" charset="0"/>
              <a:buChar char="•"/>
            </a:pPr>
            <a:r>
              <a:rPr lang="en-CA" sz="1400" b="1" dirty="0" smtClean="0">
                <a:solidFill>
                  <a:schemeClr val="accent6"/>
                </a:solidFill>
              </a:rPr>
              <a:t>Enhancing </a:t>
            </a:r>
            <a:r>
              <a:rPr lang="en-CA" sz="1400" b="1" dirty="0" smtClean="0">
                <a:solidFill>
                  <a:schemeClr val="accent6"/>
                </a:solidFill>
              </a:rPr>
              <a:t>and protecting natural habitats</a:t>
            </a:r>
          </a:p>
          <a:p>
            <a:pPr lvl="1">
              <a:buFont typeface="Arial" pitchFamily="34" charset="0"/>
              <a:buChar char="•"/>
            </a:pPr>
            <a:r>
              <a:rPr lang="en-CA" sz="1400" b="1" dirty="0" smtClean="0">
                <a:solidFill>
                  <a:schemeClr val="accent6"/>
                </a:solidFill>
              </a:rPr>
              <a:t>Improving </a:t>
            </a:r>
            <a:r>
              <a:rPr lang="en-CA" sz="1400" b="1" dirty="0" smtClean="0">
                <a:solidFill>
                  <a:schemeClr val="accent6"/>
                </a:solidFill>
              </a:rPr>
              <a:t>employee productivity and satisfaction</a:t>
            </a:r>
          </a:p>
          <a:p>
            <a:pPr lvl="1">
              <a:buFont typeface="Arial" pitchFamily="34" charset="0"/>
              <a:buChar char="•"/>
            </a:pPr>
            <a:r>
              <a:rPr lang="en-CA" sz="1400" b="1" dirty="0" smtClean="0">
                <a:solidFill>
                  <a:schemeClr val="accent6"/>
                </a:solidFill>
              </a:rPr>
              <a:t>Optimizing </a:t>
            </a:r>
            <a:r>
              <a:rPr lang="en-CA" sz="1400" b="1" dirty="0" smtClean="0">
                <a:solidFill>
                  <a:schemeClr val="accent6"/>
                </a:solidFill>
              </a:rPr>
              <a:t>life-cycle performance of building materials</a:t>
            </a:r>
          </a:p>
          <a:p>
            <a:pPr lvl="1">
              <a:buFont typeface="Arial" pitchFamily="34" charset="0"/>
              <a:buChar char="•"/>
            </a:pPr>
            <a:r>
              <a:rPr lang="en-CA" sz="1400" b="1" dirty="0" smtClean="0">
                <a:solidFill>
                  <a:schemeClr val="accent6"/>
                </a:solidFill>
              </a:rPr>
              <a:t>Contributing </a:t>
            </a:r>
            <a:r>
              <a:rPr lang="en-CA" sz="1400" b="1" dirty="0" smtClean="0">
                <a:solidFill>
                  <a:schemeClr val="accent6"/>
                </a:solidFill>
              </a:rPr>
              <a:t>to the health and well-being of the community</a:t>
            </a:r>
            <a:endParaRPr lang="en-CA" sz="1400" dirty="0">
              <a:solidFill>
                <a:schemeClr val="accent6"/>
              </a:solidFill>
            </a:endParaRPr>
          </a:p>
        </p:txBody>
      </p:sp>
      <p:sp>
        <p:nvSpPr>
          <p:cNvPr id="11" name="TextBox 10"/>
          <p:cNvSpPr txBox="1"/>
          <p:nvPr/>
        </p:nvSpPr>
        <p:spPr>
          <a:xfrm>
            <a:off x="772160" y="193040"/>
            <a:ext cx="2214880" cy="707886"/>
          </a:xfrm>
          <a:prstGeom prst="rect">
            <a:avLst/>
          </a:prstGeom>
          <a:noFill/>
        </p:spPr>
        <p:txBody>
          <a:bodyPr wrap="square" rtlCol="0">
            <a:spAutoFit/>
          </a:bodyPr>
          <a:lstStyle/>
          <a:p>
            <a:r>
              <a:rPr lang="en-CA" dirty="0" smtClean="0">
                <a:solidFill>
                  <a:schemeClr val="bg1">
                    <a:lumMod val="50000"/>
                    <a:lumOff val="50000"/>
                  </a:schemeClr>
                </a:solidFill>
              </a:rPr>
              <a:t>Green Cleaning Program</a:t>
            </a:r>
            <a:endParaRPr lang="en-CA" dirty="0">
              <a:solidFill>
                <a:schemeClr val="bg1">
                  <a:lumMod val="50000"/>
                  <a:lumOff val="50000"/>
                </a:schemeClr>
              </a:solidFill>
            </a:endParaRPr>
          </a:p>
        </p:txBody>
      </p:sp>
      <p:pic>
        <p:nvPicPr>
          <p:cNvPr id="12" name="Picture 11"/>
          <p:cNvPicPr/>
          <p:nvPr/>
        </p:nvPicPr>
        <p:blipFill>
          <a:blip r:embed="rId5" cstate="print"/>
          <a:srcRect/>
          <a:stretch>
            <a:fillRect/>
          </a:stretch>
        </p:blipFill>
        <p:spPr bwMode="auto">
          <a:xfrm>
            <a:off x="6178232" y="7924165"/>
            <a:ext cx="495935" cy="1118870"/>
          </a:xfrm>
          <a:prstGeom prst="rect">
            <a:avLst/>
          </a:prstGeom>
          <a:noFill/>
          <a:ln w="9525">
            <a:noFill/>
            <a:miter lim="800000"/>
            <a:headEnd/>
            <a:tailEnd/>
          </a:ln>
        </p:spPr>
      </p:pic>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de-DE" smtClean="0"/>
              <a:t>Page </a:t>
            </a:r>
            <a:r>
              <a:rPr lang="de-DE" smtClean="0">
                <a:sym typeface="Wingdings" pitchFamily="2" charset="2"/>
              </a:rPr>
              <a:t></a:t>
            </a:r>
            <a:r>
              <a:rPr lang="de-DE" smtClean="0"/>
              <a:t> </a:t>
            </a:r>
            <a:fld id="{14E556F3-DE15-4858-81D4-CF4AD50C43D2}" type="slidenum">
              <a:rPr lang="de-DE" smtClean="0"/>
              <a:pPr/>
              <a:t>3</a:t>
            </a:fld>
            <a:endParaRPr lang="de-DE"/>
          </a:p>
        </p:txBody>
      </p:sp>
      <p:sp>
        <p:nvSpPr>
          <p:cNvPr id="6" name="TextBox 5"/>
          <p:cNvSpPr txBox="1"/>
          <p:nvPr/>
        </p:nvSpPr>
        <p:spPr>
          <a:xfrm>
            <a:off x="3108960" y="406400"/>
            <a:ext cx="1737360" cy="396240"/>
          </a:xfrm>
          <a:prstGeom prst="rect">
            <a:avLst/>
          </a:prstGeom>
          <a:noFill/>
        </p:spPr>
        <p:txBody>
          <a:bodyPr wrap="square" rtlCol="0">
            <a:spAutoFit/>
          </a:bodyPr>
          <a:lstStyle/>
          <a:p>
            <a:r>
              <a:rPr lang="en-CA" dirty="0" smtClean="0">
                <a:solidFill>
                  <a:schemeClr val="bg1">
                    <a:lumMod val="50000"/>
                    <a:lumOff val="50000"/>
                  </a:schemeClr>
                </a:solidFill>
              </a:rPr>
              <a:t>Our Services</a:t>
            </a:r>
            <a:endParaRPr lang="en-CA" dirty="0">
              <a:solidFill>
                <a:schemeClr val="bg1">
                  <a:lumMod val="50000"/>
                  <a:lumOff val="50000"/>
                </a:schemeClr>
              </a:solidFill>
            </a:endParaRPr>
          </a:p>
        </p:txBody>
      </p:sp>
      <p:sp>
        <p:nvSpPr>
          <p:cNvPr id="7" name="TextBox 6"/>
          <p:cNvSpPr txBox="1"/>
          <p:nvPr/>
        </p:nvSpPr>
        <p:spPr>
          <a:xfrm>
            <a:off x="833120" y="1483360"/>
            <a:ext cx="5445760" cy="2277547"/>
          </a:xfrm>
          <a:prstGeom prst="rect">
            <a:avLst/>
          </a:prstGeom>
          <a:noFill/>
        </p:spPr>
        <p:txBody>
          <a:bodyPr wrap="square" rtlCol="0">
            <a:spAutoFit/>
          </a:bodyPr>
          <a:lstStyle/>
          <a:p>
            <a:r>
              <a:rPr lang="en-CA" sz="1400" dirty="0" smtClean="0">
                <a:solidFill>
                  <a:schemeClr val="bg1">
                    <a:lumMod val="50000"/>
                    <a:lumOff val="50000"/>
                  </a:schemeClr>
                </a:solidFill>
              </a:rPr>
              <a:t>Powered by over 25 years of facilities management </a:t>
            </a:r>
            <a:r>
              <a:rPr lang="en-CA" sz="1400" dirty="0" smtClean="0">
                <a:solidFill>
                  <a:schemeClr val="accent2"/>
                </a:solidFill>
              </a:rPr>
              <a:t>experience</a:t>
            </a:r>
            <a:r>
              <a:rPr lang="en-CA" sz="1400" dirty="0" smtClean="0">
                <a:solidFill>
                  <a:schemeClr val="bg1">
                    <a:lumMod val="50000"/>
                    <a:lumOff val="50000"/>
                  </a:schemeClr>
                </a:solidFill>
              </a:rPr>
              <a:t>;</a:t>
            </a:r>
          </a:p>
          <a:p>
            <a:endParaRPr lang="en-CA" sz="1400" dirty="0" smtClean="0">
              <a:solidFill>
                <a:schemeClr val="bg1">
                  <a:lumMod val="50000"/>
                  <a:lumOff val="50000"/>
                </a:schemeClr>
              </a:solidFill>
            </a:endParaRPr>
          </a:p>
          <a:p>
            <a:r>
              <a:rPr lang="en-CA" sz="1400" dirty="0" smtClean="0">
                <a:solidFill>
                  <a:schemeClr val="bg1">
                    <a:lumMod val="50000"/>
                    <a:lumOff val="50000"/>
                  </a:schemeClr>
                </a:solidFill>
              </a:rPr>
              <a:t>Built on a foundation of </a:t>
            </a:r>
            <a:r>
              <a:rPr lang="en-CA" sz="1400" dirty="0" smtClean="0">
                <a:solidFill>
                  <a:schemeClr val="accent2"/>
                </a:solidFill>
              </a:rPr>
              <a:t>integrity </a:t>
            </a:r>
            <a:r>
              <a:rPr lang="en-CA" sz="1400" dirty="0" smtClean="0">
                <a:solidFill>
                  <a:schemeClr val="bg1">
                    <a:lumMod val="50000"/>
                    <a:lumOff val="50000"/>
                  </a:schemeClr>
                </a:solidFill>
              </a:rPr>
              <a:t>and </a:t>
            </a:r>
            <a:r>
              <a:rPr lang="en-CA" sz="1400" dirty="0" smtClean="0">
                <a:solidFill>
                  <a:schemeClr val="accent2"/>
                </a:solidFill>
              </a:rPr>
              <a:t>reliability</a:t>
            </a:r>
            <a:r>
              <a:rPr lang="en-CA" sz="1400" dirty="0" smtClean="0">
                <a:solidFill>
                  <a:schemeClr val="bg1">
                    <a:lumMod val="50000"/>
                    <a:lumOff val="50000"/>
                  </a:schemeClr>
                </a:solidFill>
              </a:rPr>
              <a:t> with a </a:t>
            </a:r>
            <a:r>
              <a:rPr lang="en-CA" sz="1400" dirty="0" smtClean="0">
                <a:solidFill>
                  <a:schemeClr val="accent2"/>
                </a:solidFill>
              </a:rPr>
              <a:t>quality service </a:t>
            </a:r>
            <a:r>
              <a:rPr lang="en-CA" sz="1400" dirty="0" smtClean="0">
                <a:solidFill>
                  <a:schemeClr val="bg1">
                    <a:lumMod val="50000"/>
                    <a:lumOff val="50000"/>
                  </a:schemeClr>
                </a:solidFill>
              </a:rPr>
              <a:t>ethic;</a:t>
            </a:r>
          </a:p>
          <a:p>
            <a:endParaRPr lang="en-CA" sz="1400" dirty="0" smtClean="0">
              <a:solidFill>
                <a:schemeClr val="bg1">
                  <a:lumMod val="50000"/>
                  <a:lumOff val="50000"/>
                </a:schemeClr>
              </a:solidFill>
            </a:endParaRPr>
          </a:p>
          <a:p>
            <a:r>
              <a:rPr lang="en-CA" sz="1400" dirty="0" smtClean="0">
                <a:solidFill>
                  <a:schemeClr val="bg1">
                    <a:lumMod val="50000"/>
                    <a:lumOff val="50000"/>
                  </a:schemeClr>
                </a:solidFill>
              </a:rPr>
              <a:t>Charged with </a:t>
            </a:r>
            <a:r>
              <a:rPr lang="en-CA" sz="1400" dirty="0" smtClean="0">
                <a:solidFill>
                  <a:schemeClr val="accent2"/>
                </a:solidFill>
              </a:rPr>
              <a:t>passion</a:t>
            </a:r>
            <a:r>
              <a:rPr lang="en-CA" sz="1400" dirty="0" smtClean="0">
                <a:solidFill>
                  <a:schemeClr val="bg1">
                    <a:lumMod val="50000"/>
                    <a:lumOff val="50000"/>
                  </a:schemeClr>
                </a:solidFill>
              </a:rPr>
              <a:t> for </a:t>
            </a:r>
            <a:r>
              <a:rPr lang="en-CA" sz="1400" dirty="0" smtClean="0">
                <a:solidFill>
                  <a:schemeClr val="accent2"/>
                </a:solidFill>
              </a:rPr>
              <a:t>excellence</a:t>
            </a:r>
            <a:r>
              <a:rPr lang="en-CA" sz="1400" dirty="0" smtClean="0">
                <a:solidFill>
                  <a:schemeClr val="bg1">
                    <a:lumMod val="50000"/>
                    <a:lumOff val="50000"/>
                  </a:schemeClr>
                </a:solidFill>
              </a:rPr>
              <a:t> and desire to </a:t>
            </a:r>
            <a:r>
              <a:rPr lang="en-CA" sz="1400" dirty="0" smtClean="0">
                <a:solidFill>
                  <a:schemeClr val="accent2"/>
                </a:solidFill>
              </a:rPr>
              <a:t>improve</a:t>
            </a:r>
            <a:r>
              <a:rPr lang="en-CA" sz="1400" dirty="0" smtClean="0">
                <a:solidFill>
                  <a:schemeClr val="bg1">
                    <a:lumMod val="50000"/>
                    <a:lumOff val="50000"/>
                  </a:schemeClr>
                </a:solidFill>
              </a:rPr>
              <a:t> our way of life;</a:t>
            </a:r>
          </a:p>
          <a:p>
            <a:endParaRPr lang="en-CA" sz="1400" dirty="0" smtClean="0">
              <a:solidFill>
                <a:schemeClr val="bg1">
                  <a:lumMod val="50000"/>
                  <a:lumOff val="50000"/>
                </a:schemeClr>
              </a:solidFill>
            </a:endParaRPr>
          </a:p>
          <a:p>
            <a:r>
              <a:rPr lang="en-CA" sz="1600" dirty="0" smtClean="0">
                <a:solidFill>
                  <a:schemeClr val="accent2"/>
                </a:solidFill>
              </a:rPr>
              <a:t>Cleaner Solutions </a:t>
            </a:r>
            <a:r>
              <a:rPr lang="en-CA" sz="1400" dirty="0" smtClean="0">
                <a:solidFill>
                  <a:schemeClr val="bg1">
                    <a:lumMod val="50000"/>
                    <a:lumOff val="50000"/>
                  </a:schemeClr>
                </a:solidFill>
              </a:rPr>
              <a:t>will deliver a </a:t>
            </a:r>
            <a:r>
              <a:rPr lang="en-CA" sz="1400" dirty="0" smtClean="0">
                <a:solidFill>
                  <a:schemeClr val="accent2"/>
                </a:solidFill>
              </a:rPr>
              <a:t>professional</a:t>
            </a:r>
            <a:r>
              <a:rPr lang="en-CA" sz="1400" dirty="0" smtClean="0">
                <a:solidFill>
                  <a:schemeClr val="bg1">
                    <a:lumMod val="50000"/>
                    <a:lumOff val="50000"/>
                  </a:schemeClr>
                </a:solidFill>
              </a:rPr>
              <a:t>, </a:t>
            </a:r>
            <a:r>
              <a:rPr lang="en-CA" sz="1400" dirty="0" smtClean="0">
                <a:solidFill>
                  <a:schemeClr val="accent2"/>
                </a:solidFill>
              </a:rPr>
              <a:t>environmentally friendly</a:t>
            </a:r>
            <a:r>
              <a:rPr lang="en-CA" sz="1400" dirty="0" smtClean="0">
                <a:solidFill>
                  <a:schemeClr val="bg1">
                    <a:lumMod val="50000"/>
                    <a:lumOff val="50000"/>
                  </a:schemeClr>
                </a:solidFill>
              </a:rPr>
              <a:t>, effective, efficient and </a:t>
            </a:r>
            <a:r>
              <a:rPr lang="en-CA" sz="1400" dirty="0" smtClean="0">
                <a:solidFill>
                  <a:schemeClr val="accent2"/>
                </a:solidFill>
              </a:rPr>
              <a:t>affordable</a:t>
            </a:r>
            <a:r>
              <a:rPr lang="en-CA" sz="1400" dirty="0" smtClean="0">
                <a:solidFill>
                  <a:schemeClr val="bg1">
                    <a:lumMod val="50000"/>
                    <a:lumOff val="50000"/>
                  </a:schemeClr>
                </a:solidFill>
              </a:rPr>
              <a:t> maintenance program .</a:t>
            </a:r>
            <a:endParaRPr lang="en-CA" sz="1400" dirty="0">
              <a:solidFill>
                <a:schemeClr val="bg1">
                  <a:lumMod val="50000"/>
                  <a:lumOff val="50000"/>
                </a:schemeClr>
              </a:solidFill>
            </a:endParaRPr>
          </a:p>
        </p:txBody>
      </p:sp>
      <p:sp>
        <p:nvSpPr>
          <p:cNvPr id="8" name="TextBox 7"/>
          <p:cNvSpPr txBox="1"/>
          <p:nvPr/>
        </p:nvSpPr>
        <p:spPr>
          <a:xfrm>
            <a:off x="863600" y="3891280"/>
            <a:ext cx="5293360" cy="4185761"/>
          </a:xfrm>
          <a:prstGeom prst="rect">
            <a:avLst/>
          </a:prstGeom>
          <a:noFill/>
        </p:spPr>
        <p:txBody>
          <a:bodyPr wrap="square" rtlCol="0">
            <a:spAutoFit/>
          </a:bodyPr>
          <a:lstStyle/>
          <a:p>
            <a:r>
              <a:rPr lang="en-CA" sz="1400" dirty="0" smtClean="0">
                <a:solidFill>
                  <a:schemeClr val="bg1">
                    <a:lumMod val="50000"/>
                    <a:lumOff val="50000"/>
                  </a:schemeClr>
                </a:solidFill>
              </a:rPr>
              <a:t>Thank you for the opportunity to submit this proposal for the provision of a professional green cleaning maintenance program for Shoppers Drug Mart.</a:t>
            </a:r>
          </a:p>
          <a:p>
            <a:endParaRPr lang="en-CA" sz="1400" dirty="0" smtClean="0">
              <a:solidFill>
                <a:schemeClr val="bg1">
                  <a:lumMod val="50000"/>
                  <a:lumOff val="50000"/>
                </a:schemeClr>
              </a:solidFill>
            </a:endParaRPr>
          </a:p>
          <a:p>
            <a:r>
              <a:rPr lang="en-CA" sz="1400" dirty="0" smtClean="0">
                <a:solidFill>
                  <a:schemeClr val="bg1">
                    <a:lumMod val="50000"/>
                    <a:lumOff val="50000"/>
                  </a:schemeClr>
                </a:solidFill>
              </a:rPr>
              <a:t>From our survey of your facility on July 29, we are confident that we can deliver a program that will help you achieve your goal to improve your sites presentation, “snap” and appearance for your customers while remaining cost effective.</a:t>
            </a:r>
          </a:p>
          <a:p>
            <a:endParaRPr lang="en-CA" sz="1400" dirty="0" smtClean="0">
              <a:solidFill>
                <a:schemeClr val="bg1">
                  <a:lumMod val="50000"/>
                  <a:lumOff val="50000"/>
                </a:schemeClr>
              </a:solidFill>
            </a:endParaRPr>
          </a:p>
          <a:p>
            <a:r>
              <a:rPr lang="en-CA" sz="1400" dirty="0" smtClean="0">
                <a:solidFill>
                  <a:schemeClr val="bg1">
                    <a:lumMod val="50000"/>
                    <a:lumOff val="50000"/>
                  </a:schemeClr>
                </a:solidFill>
              </a:rPr>
              <a:t>Our initial clean, strip and seal of your floor areas will restore the overall lustre. Proper maintenance using our Detergent Free biodegradable cleaning products will deliver a consistent sustainable image between your semi annual floor restoration.</a:t>
            </a:r>
          </a:p>
          <a:p>
            <a:endParaRPr lang="en-CA" sz="1400" dirty="0" smtClean="0">
              <a:solidFill>
                <a:schemeClr val="bg1">
                  <a:lumMod val="50000"/>
                  <a:lumOff val="50000"/>
                </a:schemeClr>
              </a:solidFill>
            </a:endParaRPr>
          </a:p>
          <a:p>
            <a:r>
              <a:rPr lang="en-CA" sz="1400" dirty="0" smtClean="0">
                <a:solidFill>
                  <a:schemeClr val="bg1">
                    <a:lumMod val="50000"/>
                    <a:lumOff val="50000"/>
                  </a:schemeClr>
                </a:solidFill>
              </a:rPr>
              <a:t>Our scheduled maintenance program will bring out the sparkle in the beauty boutique, and redefine clean in your staff areas.</a:t>
            </a:r>
            <a:endParaRPr lang="en-CA" sz="1400" dirty="0" smtClean="0">
              <a:solidFill>
                <a:schemeClr val="bg1">
                  <a:lumMod val="50000"/>
                  <a:lumOff val="50000"/>
                </a:schemeClr>
              </a:solidFill>
            </a:endParaRPr>
          </a:p>
          <a:p>
            <a:endParaRPr lang="en-CA" sz="1400" dirty="0" smtClean="0">
              <a:solidFill>
                <a:schemeClr val="bg1">
                  <a:lumMod val="50000"/>
                  <a:lumOff val="50000"/>
                </a:schemeClr>
              </a:solidFill>
            </a:endParaRPr>
          </a:p>
          <a:p>
            <a:r>
              <a:rPr lang="en-CA" sz="1400" dirty="0" smtClean="0">
                <a:solidFill>
                  <a:schemeClr val="bg1">
                    <a:lumMod val="50000"/>
                    <a:lumOff val="50000"/>
                  </a:schemeClr>
                </a:solidFill>
              </a:rPr>
              <a:t>Earning your business today is very important to us, earning it everyday is our mission.</a:t>
            </a: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de-DE" smtClean="0"/>
              <a:t>Page </a:t>
            </a:r>
            <a:r>
              <a:rPr lang="de-DE" smtClean="0">
                <a:sym typeface="Wingdings" pitchFamily="2" charset="2"/>
              </a:rPr>
              <a:t></a:t>
            </a:r>
            <a:r>
              <a:rPr lang="de-DE" smtClean="0"/>
              <a:t> </a:t>
            </a:r>
            <a:fld id="{14E556F3-DE15-4858-81D4-CF4AD50C43D2}" type="slidenum">
              <a:rPr lang="de-DE" smtClean="0"/>
              <a:pPr/>
              <a:t>4</a:t>
            </a:fld>
            <a:endParaRPr lang="de-DE"/>
          </a:p>
        </p:txBody>
      </p:sp>
      <p:pic>
        <p:nvPicPr>
          <p:cNvPr id="8" name="Picture 7" descr="Shoppers Drug mart.jpg"/>
          <p:cNvPicPr>
            <a:picLocks noChangeAspect="1"/>
          </p:cNvPicPr>
          <p:nvPr/>
        </p:nvPicPr>
        <p:blipFill>
          <a:blip r:embed="rId3" cstate="print"/>
          <a:stretch>
            <a:fillRect/>
          </a:stretch>
        </p:blipFill>
        <p:spPr>
          <a:xfrm>
            <a:off x="383162" y="140208"/>
            <a:ext cx="3159544" cy="824992"/>
          </a:xfrm>
          <a:prstGeom prst="rect">
            <a:avLst/>
          </a:prstGeom>
        </p:spPr>
      </p:pic>
      <p:sp>
        <p:nvSpPr>
          <p:cNvPr id="9" name="TextBox 8"/>
          <p:cNvSpPr txBox="1"/>
          <p:nvPr/>
        </p:nvSpPr>
        <p:spPr>
          <a:xfrm>
            <a:off x="365760" y="1148080"/>
            <a:ext cx="3048000" cy="400110"/>
          </a:xfrm>
          <a:prstGeom prst="rect">
            <a:avLst/>
          </a:prstGeom>
          <a:noFill/>
        </p:spPr>
        <p:txBody>
          <a:bodyPr wrap="square" rtlCol="0">
            <a:spAutoFit/>
          </a:bodyPr>
          <a:lstStyle/>
          <a:p>
            <a:r>
              <a:rPr lang="en-CA" dirty="0" smtClean="0"/>
              <a:t>Cleaning Specifications</a:t>
            </a:r>
            <a:endParaRPr lang="en-CA" dirty="0"/>
          </a:p>
        </p:txBody>
      </p:sp>
      <p:graphicFrame>
        <p:nvGraphicFramePr>
          <p:cNvPr id="10" name="Table 9"/>
          <p:cNvGraphicFramePr>
            <a:graphicFrameLocks noGrp="1"/>
          </p:cNvGraphicFramePr>
          <p:nvPr/>
        </p:nvGraphicFramePr>
        <p:xfrm>
          <a:off x="396240" y="1554480"/>
          <a:ext cx="5953759" cy="7366311"/>
        </p:xfrm>
        <a:graphic>
          <a:graphicData uri="http://schemas.openxmlformats.org/drawingml/2006/table">
            <a:tbl>
              <a:tblPr/>
              <a:tblGrid>
                <a:gridCol w="619760"/>
                <a:gridCol w="4253589"/>
                <a:gridCol w="540205"/>
                <a:gridCol w="540205"/>
              </a:tblGrid>
              <a:tr h="558879">
                <a:tc>
                  <a:txBody>
                    <a:bodyPr/>
                    <a:lstStyle/>
                    <a:p>
                      <a:pPr algn="ctr" fontAlgn="b"/>
                      <a:r>
                        <a:rPr lang="en-CA" sz="1200" b="0" i="0" u="none" strike="noStrike" dirty="0" smtClean="0">
                          <a:solidFill>
                            <a:srgbClr val="000000"/>
                          </a:solidFill>
                          <a:latin typeface="Arial"/>
                        </a:rPr>
                        <a:t>Program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1" i="0" u="none" strike="noStrike" dirty="0" smtClean="0">
                          <a:solidFill>
                            <a:srgbClr val="376091"/>
                          </a:solidFill>
                          <a:latin typeface="Arial"/>
                        </a:rPr>
                        <a:t>Cleaning </a:t>
                      </a:r>
                      <a:r>
                        <a:rPr lang="en-CA" sz="1600" b="1" i="0" u="none" strike="noStrike" dirty="0">
                          <a:solidFill>
                            <a:srgbClr val="376091"/>
                          </a:solidFill>
                          <a:latin typeface="Arial"/>
                        </a:rPr>
                        <a:t>Task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CA" sz="1200" b="0" i="0" u="none" strike="noStrike" dirty="0">
                          <a:solidFill>
                            <a:srgbClr val="000000"/>
                          </a:solidFill>
                          <a:latin typeface="Calibri"/>
                        </a:rPr>
                        <a:t>Weekly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CA" sz="1200" b="0" i="0" u="none" strike="noStrike" dirty="0">
                          <a:solidFill>
                            <a:srgbClr val="000000"/>
                          </a:solidFill>
                          <a:latin typeface="Calibri"/>
                        </a:rPr>
                        <a:t>Annual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354">
                <a:tc>
                  <a:txBody>
                    <a:bodyPr/>
                    <a:lstStyle/>
                    <a:p>
                      <a:pPr algn="ctr" fontAlgn="b"/>
                      <a:endParaRPr lang="en-CA" sz="1200" b="1"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c>
                  <a:txBody>
                    <a:bodyPr/>
                    <a:lstStyle/>
                    <a:p>
                      <a:pPr algn="l" fontAlgn="b"/>
                      <a:r>
                        <a:rPr lang="en-CA" sz="1100" b="1" i="1" u="none" strike="noStrike" dirty="0">
                          <a:solidFill>
                            <a:srgbClr val="000000"/>
                          </a:solidFill>
                          <a:latin typeface="Calibri"/>
                        </a:rPr>
                        <a:t>Main Entry, &amp; Pharmacy Waiting Area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c>
                  <a:txBody>
                    <a:bodyPr/>
                    <a:lstStyle/>
                    <a:p>
                      <a:pPr algn="ctr" fontAlgn="ctr"/>
                      <a:r>
                        <a:rPr lang="en-CA" sz="12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c>
                  <a:txBody>
                    <a:bodyPr/>
                    <a:lstStyle/>
                    <a:p>
                      <a:pPr algn="ctr" fontAlgn="ctr"/>
                      <a:r>
                        <a:rPr lang="en-CA" sz="1200" b="0" i="0" u="none" strike="noStrike" dirty="0">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r>
              <a:tr h="202354">
                <a:tc>
                  <a:txBody>
                    <a:bodyPr/>
                    <a:lstStyle/>
                    <a:p>
                      <a:pPr algn="ctr" fontAlgn="b"/>
                      <a:r>
                        <a:rPr lang="en-CA" sz="1200" b="0" i="0" u="none" strike="noStrike" dirty="0"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Spot sweep exterior entrance area, remove  debris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02354">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Full clean entrance door glass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02354">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Sweep/Vacuum all hard surface floors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02354">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Damp mop all hard surface floors removing all dirt and salt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02354">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Clean ashtrays and sand urns if any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02354">
                <a:tc>
                  <a:txBody>
                    <a:bodyPr/>
                    <a:lstStyle/>
                    <a:p>
                      <a:pPr algn="ctr" fontAlgn="b"/>
                      <a:r>
                        <a:rPr lang="en-CA" sz="1200" b="0" i="0" u="none" strike="noStrike" dirty="0"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BBB59"/>
                    </a:solidFill>
                  </a:tcPr>
                </a:tc>
                <a:tc>
                  <a:txBody>
                    <a:bodyPr/>
                    <a:lstStyle/>
                    <a:p>
                      <a:pPr algn="l" fontAlgn="b"/>
                      <a:r>
                        <a:rPr lang="en-CA" sz="1100" b="0" i="0" u="none" strike="noStrike" dirty="0">
                          <a:solidFill>
                            <a:srgbClr val="000000"/>
                          </a:solidFill>
                          <a:latin typeface="Calibri"/>
                        </a:rPr>
                        <a:t>Vacuum all carpet mats and carpeted areas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2354">
                <a:tc>
                  <a:txBody>
                    <a:bodyPr/>
                    <a:lstStyle/>
                    <a:p>
                      <a:pPr algn="ctr" fontAlgn="b"/>
                      <a:endParaRPr lang="en-CA" sz="1200" b="1"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c>
                  <a:txBody>
                    <a:bodyPr/>
                    <a:lstStyle/>
                    <a:p>
                      <a:pPr algn="l" fontAlgn="b"/>
                      <a:r>
                        <a:rPr lang="en-CA" sz="1100" b="1" i="1" u="none" strike="noStrike" dirty="0">
                          <a:solidFill>
                            <a:srgbClr val="000000"/>
                          </a:solidFill>
                          <a:latin typeface="Calibri"/>
                        </a:rPr>
                        <a:t>Retail area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c>
                  <a:txBody>
                    <a:bodyPr/>
                    <a:lstStyle/>
                    <a:p>
                      <a:pPr algn="ctr" fontAlgn="ctr"/>
                      <a:r>
                        <a:rPr lang="en-CA" sz="1200" b="0" i="0" u="none" strike="noStrike">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c>
                  <a:txBody>
                    <a:bodyPr/>
                    <a:lstStyle/>
                    <a:p>
                      <a:pPr algn="ctr" fontAlgn="ctr"/>
                      <a:r>
                        <a:rPr lang="en-CA" sz="12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r>
              <a:tr h="202354">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Empty all trash and dispose of, replace soiled liners, spot clean cans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02354">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Dust, clean, file cabinets, counters, chairs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02354">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Dust mop and damp mop hard surface and resilient floors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2716">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Vacuum carpets and mats and arrange chairs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2716">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Spot clean interior doors &amp; frames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02354">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High dust vents, light fixtures, pictures, door frames etc.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02354">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Low dust window ledges, shelves, bookcases, file cabinets etc.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02354">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Germicidal wipe of telephones, wall switches, door handles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02354">
                <a:tc>
                  <a:txBody>
                    <a:bodyPr/>
                    <a:lstStyle/>
                    <a:p>
                      <a:pPr algn="ctr" fontAlgn="b"/>
                      <a:r>
                        <a:rPr lang="en-CA" sz="1200" b="0" i="0" u="none" strike="noStrike" dirty="0"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BBB59"/>
                    </a:solidFill>
                  </a:tcPr>
                </a:tc>
                <a:tc>
                  <a:txBody>
                    <a:bodyPr/>
                    <a:lstStyle/>
                    <a:p>
                      <a:pPr algn="l" fontAlgn="b"/>
                      <a:r>
                        <a:rPr lang="en-CA" sz="1100" b="0" i="0" u="none" strike="noStrike" dirty="0">
                          <a:solidFill>
                            <a:srgbClr val="000000"/>
                          </a:solidFill>
                          <a:latin typeface="Calibri"/>
                        </a:rPr>
                        <a:t>Spot clean painted walls up to 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CA" sz="1200" b="0" i="0" u="none" strike="noStrike">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CA" sz="1200" b="0" i="0" u="none" strike="noStrike" dirty="0">
                          <a:solidFill>
                            <a:srgbClr val="000000"/>
                          </a:solidFill>
                          <a:latin typeface="Calibri"/>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2354">
                <a:tc>
                  <a:txBody>
                    <a:bodyPr/>
                    <a:lstStyle/>
                    <a:p>
                      <a:pPr algn="ctr" fontAlgn="b"/>
                      <a:endParaRPr lang="en-CA" sz="1200" b="1"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l" fontAlgn="b"/>
                      <a:r>
                        <a:rPr lang="en-CA" sz="1100" b="1" i="1" u="none" strike="noStrike" dirty="0">
                          <a:solidFill>
                            <a:srgbClr val="000000"/>
                          </a:solidFill>
                          <a:latin typeface="Calibri"/>
                        </a:rPr>
                        <a:t>Staff lunch room &amp; Rest Rooms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CA" sz="12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CA" sz="12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192716">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l" fontAlgn="b"/>
                      <a:r>
                        <a:rPr lang="en-CA" sz="1100" b="0" i="0" u="none" strike="noStrike" dirty="0">
                          <a:solidFill>
                            <a:srgbClr val="000000"/>
                          </a:solidFill>
                          <a:latin typeface="Calibri"/>
                        </a:rPr>
                        <a:t>Empty all receptacles and replace liners as required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2716">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l" fontAlgn="b"/>
                      <a:r>
                        <a:rPr lang="en-CA" sz="1100" b="0" i="0" u="none" strike="noStrike" dirty="0">
                          <a:solidFill>
                            <a:srgbClr val="000000"/>
                          </a:solidFill>
                          <a:latin typeface="Calibri"/>
                        </a:rPr>
                        <a:t>Clean, disinfect and polish sinks, counter tops and mirrors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2716">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l" fontAlgn="b"/>
                      <a:r>
                        <a:rPr lang="en-CA" sz="1100" b="0" i="0" u="none" strike="noStrike" dirty="0">
                          <a:solidFill>
                            <a:srgbClr val="000000"/>
                          </a:solidFill>
                          <a:latin typeface="Calibri"/>
                        </a:rPr>
                        <a:t>Clean, disinfect and polish fixtures, faucets, rails and dispensers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2716">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l" fontAlgn="b"/>
                      <a:r>
                        <a:rPr lang="en-CA" sz="1100" b="0" i="0" u="none" strike="noStrike" dirty="0">
                          <a:solidFill>
                            <a:srgbClr val="000000"/>
                          </a:solidFill>
                          <a:latin typeface="Calibri"/>
                        </a:rPr>
                        <a:t>Clean and disinfect toilets and urinals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2716">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l" fontAlgn="b"/>
                      <a:r>
                        <a:rPr lang="en-CA" sz="1100" b="0" i="0" u="none" strike="noStrike" dirty="0">
                          <a:solidFill>
                            <a:srgbClr val="000000"/>
                          </a:solidFill>
                          <a:latin typeface="Calibri"/>
                        </a:rPr>
                        <a:t>Spot clean all tile walls and partitions with disinfectant cleaner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2716">
                <a:tc>
                  <a:txBody>
                    <a:bodyPr/>
                    <a:lstStyle/>
                    <a:p>
                      <a:pPr algn="ctr" fontAlgn="b"/>
                      <a:r>
                        <a:rPr lang="en-CA" sz="1200" b="0" i="0" u="none" strike="noStrike"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l" fontAlgn="b"/>
                      <a:r>
                        <a:rPr lang="en-CA" sz="1100" b="0" i="0" u="none" strike="noStrike" dirty="0">
                          <a:solidFill>
                            <a:srgbClr val="000000"/>
                          </a:solidFill>
                          <a:latin typeface="Calibri"/>
                        </a:rPr>
                        <a:t>Refill, clean and disinfect paper goods and soap dispensers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2716">
                <a:tc>
                  <a:txBody>
                    <a:bodyPr/>
                    <a:lstStyle/>
                    <a:p>
                      <a:pPr algn="ctr" fontAlgn="b"/>
                      <a:r>
                        <a:rPr lang="en-CA" sz="1200" b="0" i="0" u="none" strike="noStrike" dirty="0" smtClean="0">
                          <a:solidFill>
                            <a:srgbClr val="000000"/>
                          </a:solidFill>
                          <a:latin typeface="Arial"/>
                        </a:rPr>
                        <a:t>MM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l" fontAlgn="b"/>
                      <a:r>
                        <a:rPr lang="en-CA" sz="1100" b="0" i="0" u="none" strike="noStrike" dirty="0">
                          <a:solidFill>
                            <a:srgbClr val="000000"/>
                          </a:solidFill>
                          <a:latin typeface="Calibri"/>
                        </a:rPr>
                        <a:t>Sweep and damp mop floors with disinfectant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2354">
                <a:tc>
                  <a:txBody>
                    <a:bodyPr/>
                    <a:lstStyle/>
                    <a:p>
                      <a:pPr algn="ctr" fontAlgn="b"/>
                      <a:endParaRPr lang="en-CA" sz="1200" b="1"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c>
                  <a:txBody>
                    <a:bodyPr/>
                    <a:lstStyle/>
                    <a:p>
                      <a:pPr algn="l" fontAlgn="b"/>
                      <a:r>
                        <a:rPr lang="en-CA" sz="1100" b="1" i="1" u="none" strike="noStrike" dirty="0">
                          <a:solidFill>
                            <a:srgbClr val="000000"/>
                          </a:solidFill>
                          <a:latin typeface="Calibri"/>
                        </a:rPr>
                        <a:t>Stockroom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c>
                  <a:txBody>
                    <a:bodyPr/>
                    <a:lstStyle/>
                    <a:p>
                      <a:pPr algn="ctr" fontAlgn="b"/>
                      <a:r>
                        <a:rPr lang="en-CA" sz="12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c>
                  <a:txBody>
                    <a:bodyPr/>
                    <a:lstStyle/>
                    <a:p>
                      <a:pPr algn="ctr" fontAlgn="ctr"/>
                      <a:r>
                        <a:rPr lang="en-CA" sz="12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r>
              <a:tr h="192716">
                <a:tc>
                  <a:txBody>
                    <a:bodyPr/>
                    <a:lstStyle/>
                    <a:p>
                      <a:pPr algn="ctr" fontAlgn="b"/>
                      <a:r>
                        <a:rPr lang="en-CA" sz="1200" b="0" i="0" u="none" strike="noStrike" dirty="0" smtClean="0">
                          <a:solidFill>
                            <a:srgbClr val="000000"/>
                          </a:solidFill>
                          <a:latin typeface="+mn-lt"/>
                        </a:rPr>
                        <a:t>MM</a:t>
                      </a:r>
                      <a:endParaRPr lang="en-CA" sz="1200" b="0" i="0" u="none" strike="noStrike" dirty="0">
                        <a:solidFill>
                          <a:srgbClr val="000000"/>
                        </a:solidFill>
                        <a:latin typeface="+mn-lt"/>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BBB59"/>
                    </a:solidFill>
                  </a:tcPr>
                </a:tc>
                <a:tc>
                  <a:txBody>
                    <a:bodyPr/>
                    <a:lstStyle/>
                    <a:p>
                      <a:pPr algn="l" fontAlgn="b"/>
                      <a:r>
                        <a:rPr lang="en-CA" sz="1100" b="0" i="0" u="none" strike="noStrike" dirty="0">
                          <a:solidFill>
                            <a:srgbClr val="000000"/>
                          </a:solidFill>
                          <a:latin typeface="Calibri"/>
                        </a:rPr>
                        <a:t>Dust mop hard surfaces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CA" sz="1200" b="0"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CA" sz="1200" b="0"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2354">
                <a:tc>
                  <a:txBody>
                    <a:bodyPr/>
                    <a:lstStyle/>
                    <a:p>
                      <a:pPr algn="ctr" fontAlgn="b"/>
                      <a:r>
                        <a:rPr lang="en-CA" sz="1200" b="0" i="0" u="none" strike="noStrike" dirty="0">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c>
                  <a:txBody>
                    <a:bodyPr/>
                    <a:lstStyle/>
                    <a:p>
                      <a:pPr algn="l" fontAlgn="b"/>
                      <a:r>
                        <a:rPr lang="en-CA" sz="1100" b="1" i="1" u="none" strike="noStrike" dirty="0">
                          <a:solidFill>
                            <a:srgbClr val="000000"/>
                          </a:solidFill>
                          <a:latin typeface="Calibri"/>
                        </a:rPr>
                        <a:t>Specialty Cleaning items outside of monthly fees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c>
                  <a:txBody>
                    <a:bodyPr/>
                    <a:lstStyle/>
                    <a:p>
                      <a:pPr algn="ctr" fontAlgn="b"/>
                      <a:r>
                        <a:rPr lang="en-CA" sz="12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c>
                  <a:txBody>
                    <a:bodyPr/>
                    <a:lstStyle/>
                    <a:p>
                      <a:pPr algn="ctr" fontAlgn="b"/>
                      <a:r>
                        <a:rPr lang="en-CA" sz="1200" b="0" i="0" u="none" strike="noStrike" dirty="0" smtClean="0">
                          <a:solidFill>
                            <a:srgbClr val="000000"/>
                          </a:solidFill>
                          <a:latin typeface="Arial"/>
                        </a:rPr>
                        <a:t>Annual</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BBB59"/>
                    </a:solidFill>
                  </a:tcPr>
                </a:tc>
              </a:tr>
              <a:tr h="192716">
                <a:tc>
                  <a:txBody>
                    <a:bodyPr/>
                    <a:lstStyle/>
                    <a:p>
                      <a:pPr algn="ctr" fontAlgn="b"/>
                      <a:r>
                        <a:rPr lang="en-CA" sz="1200" b="0" i="0" u="none" strike="noStrike" dirty="0">
                          <a:solidFill>
                            <a:srgbClr val="000000"/>
                          </a:solidFill>
                          <a:latin typeface="Arial"/>
                        </a:rPr>
                        <a:t> </a:t>
                      </a:r>
                      <a:r>
                        <a:rPr lang="en-CA" sz="1200" b="0" i="0" u="none" strike="noStrike" dirty="0" smtClean="0">
                          <a:solidFill>
                            <a:srgbClr val="000000"/>
                          </a:solidFill>
                          <a:latin typeface="Arial"/>
                        </a:rPr>
                        <a:t>SAM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Waiting area carpet cleaning &amp; sanitizing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CA" sz="12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CA" sz="1200" b="0" i="0" u="none" strike="noStrike" dirty="0">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2716">
                <a:tc>
                  <a:txBody>
                    <a:bodyPr/>
                    <a:lstStyle/>
                    <a:p>
                      <a:pPr algn="ctr" fontAlgn="b"/>
                      <a:r>
                        <a:rPr lang="en-CA" sz="1200" b="0" i="0" u="none" strike="noStrike" smtClean="0">
                          <a:solidFill>
                            <a:srgbClr val="000000"/>
                          </a:solidFill>
                          <a:latin typeface="Arial"/>
                        </a:rPr>
                        <a:t>SAM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Exterior and high interior windows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CA" sz="12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CA" sz="1200" b="0" i="0" u="none" strike="noStrike" dirty="0" err="1">
                          <a:solidFill>
                            <a:srgbClr val="000000"/>
                          </a:solidFill>
                          <a:latin typeface="Calibri"/>
                        </a:rPr>
                        <a:t>tbd</a:t>
                      </a:r>
                      <a:endParaRPr lang="en-CA" sz="1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2716">
                <a:tc>
                  <a:txBody>
                    <a:bodyPr/>
                    <a:lstStyle/>
                    <a:p>
                      <a:pPr algn="ctr" fontAlgn="b"/>
                      <a:r>
                        <a:rPr lang="en-CA" sz="1200" b="0" i="0" u="none" strike="noStrike" smtClean="0">
                          <a:solidFill>
                            <a:srgbClr val="000000"/>
                          </a:solidFill>
                          <a:latin typeface="Arial"/>
                        </a:rPr>
                        <a:t>SAM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Blinds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CA" sz="12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CA" sz="1200" b="0" i="0" u="none" strike="noStrike" dirty="0" err="1">
                          <a:solidFill>
                            <a:srgbClr val="000000"/>
                          </a:solidFill>
                          <a:latin typeface="Calibri"/>
                        </a:rPr>
                        <a:t>tbd</a:t>
                      </a:r>
                      <a:endParaRPr lang="en-CA" sz="1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2716">
                <a:tc>
                  <a:txBody>
                    <a:bodyPr/>
                    <a:lstStyle/>
                    <a:p>
                      <a:pPr algn="ctr" fontAlgn="b"/>
                      <a:r>
                        <a:rPr lang="en-CA" sz="1200" b="0" i="0" u="none" strike="noStrike" smtClean="0">
                          <a:solidFill>
                            <a:srgbClr val="000000"/>
                          </a:solidFill>
                          <a:latin typeface="Arial"/>
                        </a:rPr>
                        <a:t>SAM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Hard surface floor strip, seal &amp; wax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CA" sz="12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CA" sz="1200" b="0" i="0" u="none" strike="noStrike" dirty="0">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2716">
                <a:tc>
                  <a:txBody>
                    <a:bodyPr/>
                    <a:lstStyle/>
                    <a:p>
                      <a:pPr algn="ctr" fontAlgn="b"/>
                      <a:r>
                        <a:rPr lang="en-CA" sz="1200" b="0" i="0" u="none" strike="noStrike" dirty="0" smtClean="0">
                          <a:solidFill>
                            <a:srgbClr val="000000"/>
                          </a:solidFill>
                          <a:latin typeface="Arial"/>
                        </a:rPr>
                        <a:t>SAM</a:t>
                      </a:r>
                      <a:endParaRPr lang="en-CA" sz="12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CA" sz="1100" b="0" i="0" u="none" strike="noStrike" dirty="0">
                          <a:solidFill>
                            <a:srgbClr val="000000"/>
                          </a:solidFill>
                          <a:latin typeface="Calibri"/>
                        </a:rPr>
                        <a:t>Upholstered furniture cleaning and sanitizing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CA" sz="12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CA" sz="1200" b="0" i="0" u="none" strike="noStrike" dirty="0">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92716">
                <a:tc>
                  <a:txBody>
                    <a:bodyPr/>
                    <a:lstStyle/>
                    <a:p>
                      <a:pPr algn="ctr" fontAlgn="b"/>
                      <a:r>
                        <a:rPr lang="en-CA" sz="900" b="0" i="0" u="none" strike="noStrike" dirty="0">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9BBB59"/>
                    </a:solidFill>
                  </a:tcPr>
                </a:tc>
                <a:tc>
                  <a:txBody>
                    <a:bodyPr/>
                    <a:lstStyle/>
                    <a:p>
                      <a:pPr algn="r" fontAlgn="b"/>
                      <a:r>
                        <a:rPr lang="en-CA" sz="900" b="0" i="0" u="none" strike="noStrike" dirty="0">
                          <a:solidFill>
                            <a:srgbClr val="000000"/>
                          </a:solidFill>
                          <a:latin typeface="Arial"/>
                        </a:rPr>
                        <a:t> </a:t>
                      </a:r>
                      <a:r>
                        <a:rPr lang="en-CA" sz="900" b="1" i="1" u="none" strike="noStrike" dirty="0" smtClean="0">
                          <a:solidFill>
                            <a:srgbClr val="000000"/>
                          </a:solidFill>
                          <a:latin typeface="Arial"/>
                        </a:rPr>
                        <a:t>*2/3 Per requirement, 2 cleanings per week summer, 3 cleanings per week winter</a:t>
                      </a:r>
                      <a:endParaRPr lang="en-CA" sz="900" b="1" i="1" u="none" strike="noStrike" dirty="0">
                        <a:solidFill>
                          <a:srgbClr val="000000"/>
                        </a:solidFill>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9BBB59"/>
                    </a:solidFill>
                  </a:tcPr>
                </a:tc>
                <a:tc>
                  <a:txBody>
                    <a:bodyPr/>
                    <a:lstStyle/>
                    <a:p>
                      <a:pPr algn="l" fontAlgn="b"/>
                      <a:r>
                        <a:rPr lang="en-CA" sz="12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CA" sz="1200" b="0" i="0" u="none" strike="noStrike" dirty="0">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BBB59"/>
                    </a:solidFill>
                  </a:tcPr>
                </a:tc>
              </a:tr>
            </a:tbl>
          </a:graphicData>
        </a:graphic>
      </p:graphicFrame>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074704" y="275591"/>
            <a:ext cx="3056096" cy="537209"/>
          </a:xfrm>
        </p:spPr>
        <p:txBody>
          <a:bodyPr/>
          <a:lstStyle/>
          <a:p>
            <a:r>
              <a:rPr lang="en-CA" dirty="0" smtClean="0">
                <a:solidFill>
                  <a:schemeClr val="bg1">
                    <a:lumMod val="50000"/>
                    <a:lumOff val="50000"/>
                  </a:schemeClr>
                </a:solidFill>
              </a:rPr>
              <a:t>Pricing &amp; Guarantee</a:t>
            </a:r>
            <a:endParaRPr lang="en-CA" dirty="0">
              <a:solidFill>
                <a:schemeClr val="bg1">
                  <a:lumMod val="50000"/>
                  <a:lumOff val="50000"/>
                </a:schemeClr>
              </a:solidFill>
            </a:endParaRPr>
          </a:p>
        </p:txBody>
      </p:sp>
      <p:sp>
        <p:nvSpPr>
          <p:cNvPr id="4" name="Footer Placeholder 3"/>
          <p:cNvSpPr>
            <a:spLocks noGrp="1"/>
          </p:cNvSpPr>
          <p:nvPr>
            <p:ph type="ftr" sz="quarter" idx="10"/>
          </p:nvPr>
        </p:nvSpPr>
        <p:spPr/>
        <p:txBody>
          <a:bodyPr/>
          <a:lstStyle/>
          <a:p>
            <a:r>
              <a:rPr lang="de-DE" smtClean="0"/>
              <a:t>Page </a:t>
            </a:r>
            <a:r>
              <a:rPr lang="de-DE" smtClean="0">
                <a:sym typeface="Wingdings" pitchFamily="2" charset="2"/>
              </a:rPr>
              <a:t></a:t>
            </a:r>
            <a:r>
              <a:rPr lang="de-DE" smtClean="0"/>
              <a:t> </a:t>
            </a:r>
            <a:fld id="{26E9226D-E1C1-4F95-86BC-E36A0DD0D042}" type="slidenum">
              <a:rPr lang="de-DE" smtClean="0"/>
              <a:pPr/>
              <a:t>5</a:t>
            </a:fld>
            <a:endParaRPr lang="de-DE"/>
          </a:p>
        </p:txBody>
      </p:sp>
      <p:sp>
        <p:nvSpPr>
          <p:cNvPr id="2049" name="Rectangle 1"/>
          <p:cNvSpPr>
            <a:spLocks noChangeArrowheads="1"/>
          </p:cNvSpPr>
          <p:nvPr/>
        </p:nvSpPr>
        <p:spPr bwMode="auto">
          <a:xfrm>
            <a:off x="0" y="-323165"/>
            <a:ext cx="184731"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CA"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C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8"/>
          <p:cNvSpPr/>
          <p:nvPr/>
        </p:nvSpPr>
        <p:spPr>
          <a:xfrm>
            <a:off x="822960" y="4826001"/>
            <a:ext cx="5506720" cy="2154436"/>
          </a:xfrm>
          <a:prstGeom prst="rect">
            <a:avLst/>
          </a:prstGeom>
        </p:spPr>
        <p:txBody>
          <a:bodyPr wrap="square">
            <a:spAutoFit/>
          </a:bodyPr>
          <a:lstStyle/>
          <a:p>
            <a:pPr lvl="0" eaLnBrk="0" hangingPunct="0"/>
            <a:r>
              <a:rPr lang="en-US" sz="1400" dirty="0" smtClean="0">
                <a:solidFill>
                  <a:schemeClr val="accent2"/>
                </a:solidFill>
                <a:latin typeface="Arial" pitchFamily="34" charset="0"/>
                <a:ea typeface="Times New Roman" pitchFamily="18" charset="0"/>
                <a:cs typeface="Arial" pitchFamily="34" charset="0"/>
              </a:rPr>
              <a:t>Our Guarantee</a:t>
            </a:r>
          </a:p>
          <a:p>
            <a:pPr lvl="0" eaLnBrk="0" hangingPunct="0"/>
            <a:endParaRPr lang="en-US" sz="1200" dirty="0" smtClean="0">
              <a:solidFill>
                <a:schemeClr val="bg1">
                  <a:lumMod val="50000"/>
                  <a:lumOff val="50000"/>
                </a:schemeClr>
              </a:solidFill>
              <a:latin typeface="Arial" pitchFamily="34" charset="0"/>
              <a:ea typeface="Times New Roman" pitchFamily="18" charset="0"/>
              <a:cs typeface="Arial" pitchFamily="34" charset="0"/>
            </a:endParaRPr>
          </a:p>
          <a:p>
            <a:pPr lvl="0" eaLnBrk="0" hangingPunct="0"/>
            <a:r>
              <a:rPr lang="en-US" sz="1200" dirty="0" smtClean="0">
                <a:solidFill>
                  <a:schemeClr val="bg1">
                    <a:lumMod val="50000"/>
                    <a:lumOff val="50000"/>
                  </a:schemeClr>
                </a:solidFill>
                <a:latin typeface="Arial" pitchFamily="34" charset="0"/>
                <a:ea typeface="Times New Roman" pitchFamily="18" charset="0"/>
                <a:cs typeface="Arial" pitchFamily="34" charset="0"/>
              </a:rPr>
              <a:t>We commit to 100</a:t>
            </a:r>
            <a:r>
              <a:rPr lang="en-US" sz="1200" dirty="0" smtClean="0">
                <a:solidFill>
                  <a:schemeClr val="bg1">
                    <a:lumMod val="50000"/>
                    <a:lumOff val="50000"/>
                  </a:schemeClr>
                </a:solidFill>
                <a:latin typeface="Arial" pitchFamily="34" charset="0"/>
                <a:ea typeface="Times New Roman" pitchFamily="18" charset="0"/>
                <a:cs typeface="Arial" pitchFamily="34" charset="0"/>
              </a:rPr>
              <a:t>% satisfaction. </a:t>
            </a:r>
            <a:r>
              <a:rPr lang="en-US" sz="1200" dirty="0" smtClean="0">
                <a:solidFill>
                  <a:schemeClr val="bg1">
                    <a:lumMod val="50000"/>
                    <a:lumOff val="50000"/>
                  </a:schemeClr>
                </a:solidFill>
                <a:latin typeface="Arial" pitchFamily="34" charset="0"/>
                <a:ea typeface="Times New Roman" pitchFamily="18" charset="0"/>
                <a:cs typeface="Arial" pitchFamily="34" charset="0"/>
              </a:rPr>
              <a:t>Should any of our cleaning tasks fall short of your expectations, we will promptly return and repeat the task until you are completely satisfied. Our goal </a:t>
            </a:r>
            <a:r>
              <a:rPr lang="en-US" sz="1200" dirty="0" smtClean="0">
                <a:solidFill>
                  <a:schemeClr val="bg1">
                    <a:lumMod val="50000"/>
                    <a:lumOff val="50000"/>
                  </a:schemeClr>
                </a:solidFill>
                <a:latin typeface="Arial" pitchFamily="34" charset="0"/>
                <a:ea typeface="Times New Roman" pitchFamily="18" charset="0"/>
                <a:cs typeface="Arial" pitchFamily="34" charset="0"/>
              </a:rPr>
              <a:t>is to </a:t>
            </a:r>
            <a:r>
              <a:rPr lang="en-US" sz="1200" dirty="0" smtClean="0">
                <a:solidFill>
                  <a:schemeClr val="bg1">
                    <a:lumMod val="50000"/>
                    <a:lumOff val="50000"/>
                  </a:schemeClr>
                </a:solidFill>
                <a:latin typeface="Arial" pitchFamily="34" charset="0"/>
                <a:ea typeface="Times New Roman" pitchFamily="18" charset="0"/>
                <a:cs typeface="Arial" pitchFamily="34" charset="0"/>
              </a:rPr>
              <a:t>provide </a:t>
            </a:r>
            <a:r>
              <a:rPr lang="en-US" sz="1200" dirty="0" smtClean="0">
                <a:solidFill>
                  <a:schemeClr val="bg1">
                    <a:lumMod val="50000"/>
                    <a:lumOff val="50000"/>
                  </a:schemeClr>
                </a:solidFill>
                <a:latin typeface="Arial" pitchFamily="34" charset="0"/>
                <a:ea typeface="Times New Roman" pitchFamily="18" charset="0"/>
                <a:cs typeface="Arial" pitchFamily="34" charset="0"/>
              </a:rPr>
              <a:t>the best service available. </a:t>
            </a:r>
            <a:endParaRPr lang="en-US" sz="1200" dirty="0" smtClean="0">
              <a:solidFill>
                <a:schemeClr val="bg1">
                  <a:lumMod val="50000"/>
                  <a:lumOff val="50000"/>
                </a:schemeClr>
              </a:solidFill>
              <a:latin typeface="Arial" pitchFamily="34" charset="0"/>
              <a:ea typeface="Times New Roman" pitchFamily="18" charset="0"/>
              <a:cs typeface="Arial" pitchFamily="34" charset="0"/>
            </a:endParaRPr>
          </a:p>
          <a:p>
            <a:pPr lvl="0" eaLnBrk="0" hangingPunct="0"/>
            <a:endParaRPr lang="en-US" sz="1200" dirty="0" smtClean="0">
              <a:solidFill>
                <a:schemeClr val="bg1">
                  <a:lumMod val="50000"/>
                  <a:lumOff val="50000"/>
                </a:schemeClr>
              </a:solidFill>
              <a:latin typeface="Arial" pitchFamily="34" charset="0"/>
              <a:ea typeface="Times New Roman" pitchFamily="18" charset="0"/>
              <a:cs typeface="Arial" pitchFamily="34" charset="0"/>
            </a:endParaRPr>
          </a:p>
          <a:p>
            <a:pPr lvl="0" eaLnBrk="0" hangingPunct="0"/>
            <a:r>
              <a:rPr lang="en-US" sz="1200" dirty="0" smtClean="0">
                <a:solidFill>
                  <a:schemeClr val="bg1">
                    <a:lumMod val="50000"/>
                    <a:lumOff val="50000"/>
                  </a:schemeClr>
                </a:solidFill>
                <a:latin typeface="Arial" pitchFamily="34" charset="0"/>
                <a:ea typeface="Times New Roman" pitchFamily="18" charset="0"/>
                <a:cs typeface="Arial" pitchFamily="34" charset="0"/>
              </a:rPr>
              <a:t>Professionalism </a:t>
            </a:r>
            <a:r>
              <a:rPr lang="en-US" sz="1200" dirty="0" smtClean="0">
                <a:solidFill>
                  <a:schemeClr val="bg1">
                    <a:lumMod val="50000"/>
                    <a:lumOff val="50000"/>
                  </a:schemeClr>
                </a:solidFill>
                <a:latin typeface="Arial" pitchFamily="34" charset="0"/>
                <a:ea typeface="Times New Roman" pitchFamily="18" charset="0"/>
                <a:cs typeface="Arial" pitchFamily="34" charset="0"/>
              </a:rPr>
              <a:t>and </a:t>
            </a:r>
            <a:r>
              <a:rPr lang="en-US" sz="1200" dirty="0" smtClean="0">
                <a:solidFill>
                  <a:schemeClr val="bg1">
                    <a:lumMod val="50000"/>
                    <a:lumOff val="50000"/>
                  </a:schemeClr>
                </a:solidFill>
                <a:latin typeface="Arial" pitchFamily="34" charset="0"/>
                <a:ea typeface="Times New Roman" pitchFamily="18" charset="0"/>
                <a:cs typeface="Arial" pitchFamily="34" charset="0"/>
              </a:rPr>
              <a:t>reliability you can count on. Our cleaners have been carefully selected and properly trained to understand and deliver high quality green cleaning programs.  Before joining Cleaner Solutions our staff have submitted to background checks to help ensure the integrity of our service. In addition we conduct monthly inspections to ensure the quality of our program.</a:t>
            </a:r>
            <a:endParaRPr lang="en-CA" sz="1200" dirty="0" smtClean="0">
              <a:solidFill>
                <a:schemeClr val="bg1">
                  <a:lumMod val="50000"/>
                  <a:lumOff val="50000"/>
                </a:schemeClr>
              </a:solidFill>
              <a:latin typeface="Arial" pitchFamily="34" charset="0"/>
              <a:cs typeface="Arial" pitchFamily="34" charset="0"/>
            </a:endParaRPr>
          </a:p>
        </p:txBody>
      </p:sp>
      <p:sp>
        <p:nvSpPr>
          <p:cNvPr id="2050" name="Rectangle 2"/>
          <p:cNvSpPr>
            <a:spLocks noChangeArrowheads="1"/>
          </p:cNvSpPr>
          <p:nvPr/>
        </p:nvSpPr>
        <p:spPr bwMode="auto">
          <a:xfrm>
            <a:off x="802640" y="1425905"/>
            <a:ext cx="541528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2"/>
                </a:solidFill>
                <a:effectLst/>
                <a:latin typeface="Arial" pitchFamily="34" charset="0"/>
                <a:ea typeface="Times New Roman" pitchFamily="18" charset="0"/>
                <a:cs typeface="Arial" pitchFamily="34" charset="0"/>
              </a:rPr>
              <a:t>Cleaner</a:t>
            </a:r>
            <a:r>
              <a:rPr kumimoji="0" lang="en-US" sz="1400" b="0" i="0" u="none" strike="noStrike" cap="none" normalizeH="0" dirty="0" smtClean="0">
                <a:ln>
                  <a:noFill/>
                </a:ln>
                <a:solidFill>
                  <a:schemeClr val="accent2"/>
                </a:solidFill>
                <a:effectLst/>
                <a:latin typeface="Arial" pitchFamily="34" charset="0"/>
                <a:ea typeface="Times New Roman" pitchFamily="18" charset="0"/>
                <a:cs typeface="Arial" pitchFamily="34" charset="0"/>
              </a:rPr>
              <a:t> Solutions </a:t>
            </a:r>
            <a:r>
              <a:rPr kumimoji="0" lang="en-US" sz="1200" b="0" i="0" u="none" strike="noStrike" cap="none" normalizeH="0" dirty="0" smtClean="0">
                <a:ln>
                  <a:noFill/>
                </a:ln>
                <a:solidFill>
                  <a:schemeClr val="bg1">
                    <a:lumMod val="50000"/>
                    <a:lumOff val="50000"/>
                  </a:schemeClr>
                </a:solidFill>
                <a:effectLst/>
                <a:latin typeface="Arial" pitchFamily="34" charset="0"/>
                <a:ea typeface="Times New Roman" pitchFamily="18" charset="0"/>
                <a:cs typeface="Arial" pitchFamily="34" charset="0"/>
              </a:rPr>
              <a:t>will furnish </a:t>
            </a:r>
            <a:r>
              <a:rPr kumimoji="0" lang="en-US" sz="1200" b="0" i="0" u="none" strike="noStrike" cap="none" normalizeH="0" baseline="0" dirty="0" smtClean="0">
                <a:ln>
                  <a:noFill/>
                </a:ln>
                <a:solidFill>
                  <a:schemeClr val="bg1">
                    <a:lumMod val="50000"/>
                    <a:lumOff val="50000"/>
                  </a:schemeClr>
                </a:solidFill>
                <a:effectLst/>
                <a:latin typeface="Arial" pitchFamily="34" charset="0"/>
                <a:ea typeface="Times New Roman" pitchFamily="18" charset="0"/>
                <a:cs typeface="Arial" pitchFamily="34" charset="0"/>
              </a:rPr>
              <a:t>all labor, supervision, cleaning  products and equipment, excluding customer consumed sanitary products and supplies,</a:t>
            </a:r>
            <a:r>
              <a:rPr kumimoji="0" lang="en-US" sz="1200" b="0" i="0" u="none" strike="noStrike" cap="none" normalizeH="0" dirty="0" smtClean="0">
                <a:ln>
                  <a:noFill/>
                </a:ln>
                <a:solidFill>
                  <a:schemeClr val="bg1">
                    <a:lumMod val="50000"/>
                    <a:lumOff val="50000"/>
                  </a:schemeClr>
                </a:solidFill>
                <a:effectLst/>
                <a:latin typeface="Arial" pitchFamily="34" charset="0"/>
                <a:ea typeface="Times New Roman" pitchFamily="18" charset="0"/>
                <a:cs typeface="Arial" pitchFamily="34" charset="0"/>
              </a:rPr>
              <a:t> </a:t>
            </a:r>
            <a:r>
              <a:rPr kumimoji="0" lang="en-US" sz="1200" b="0" i="0" u="none" strike="noStrike" cap="none" normalizeH="0" baseline="0" dirty="0" smtClean="0">
                <a:ln>
                  <a:noFill/>
                </a:ln>
                <a:solidFill>
                  <a:schemeClr val="bg1">
                    <a:lumMod val="50000"/>
                    <a:lumOff val="50000"/>
                  </a:schemeClr>
                </a:solidFill>
                <a:effectLst/>
                <a:latin typeface="Arial" pitchFamily="34" charset="0"/>
                <a:ea typeface="Times New Roman" pitchFamily="18" charset="0"/>
                <a:cs typeface="Arial" pitchFamily="34" charset="0"/>
              </a:rPr>
              <a:t>to provide a thorough green cleaning program and maintain the areas outlined</a:t>
            </a:r>
            <a:r>
              <a:rPr kumimoji="0" lang="en-US" sz="1200" b="0" i="0" u="none" strike="noStrike" cap="none" normalizeH="0" dirty="0" smtClean="0">
                <a:ln>
                  <a:noFill/>
                </a:ln>
                <a:solidFill>
                  <a:schemeClr val="bg1">
                    <a:lumMod val="50000"/>
                    <a:lumOff val="50000"/>
                  </a:schemeClr>
                </a:solidFill>
                <a:effectLst/>
                <a:latin typeface="Arial" pitchFamily="34" charset="0"/>
                <a:ea typeface="Times New Roman" pitchFamily="18" charset="0"/>
                <a:cs typeface="Arial" pitchFamily="34" charset="0"/>
              </a:rPr>
              <a:t> in the cleaning specification.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bg1">
                  <a:lumMod val="50000"/>
                  <a:lumOff val="50000"/>
                </a:schemeClr>
              </a:solidFill>
              <a:effectLst/>
              <a:latin typeface="Arial" pitchFamily="34" charset="0"/>
              <a:ea typeface="Times New Roman" pitchFamily="18" charset="0"/>
              <a:cs typeface="Arial" pitchFamily="34" charset="0"/>
            </a:endParaRPr>
          </a:p>
          <a:p>
            <a:pPr eaLnBrk="0" hangingPunct="0"/>
            <a:r>
              <a:rPr lang="en-US" sz="1200" dirty="0" smtClean="0">
                <a:solidFill>
                  <a:schemeClr val="bg1">
                    <a:lumMod val="50000"/>
                    <a:lumOff val="50000"/>
                  </a:schemeClr>
                </a:solidFill>
              </a:rPr>
              <a:t>All work will be professionally performed with quality workmanship </a:t>
            </a:r>
            <a:r>
              <a:rPr lang="en-US" sz="1200" dirty="0" smtClean="0">
                <a:solidFill>
                  <a:schemeClr val="bg1">
                    <a:lumMod val="50000"/>
                    <a:lumOff val="50000"/>
                  </a:schemeClr>
                </a:solidFill>
              </a:rPr>
              <a:t>at the specific times and frequency to be determined with Shoppers Drug Mart.</a:t>
            </a:r>
          </a:p>
          <a:p>
            <a:pPr eaLnBrk="0" hangingPunct="0"/>
            <a:endParaRPr lang="en-US" sz="1200" dirty="0" smtClean="0">
              <a:solidFill>
                <a:schemeClr val="bg1">
                  <a:lumMod val="50000"/>
                  <a:lumOff val="50000"/>
                </a:schemeClr>
              </a:solidFill>
            </a:endParaRPr>
          </a:p>
          <a:p>
            <a:pPr eaLnBrk="0" hangingPunct="0"/>
            <a:r>
              <a:rPr lang="en-CA" sz="1400" dirty="0" smtClean="0">
                <a:solidFill>
                  <a:schemeClr val="accent2"/>
                </a:solidFill>
              </a:rPr>
              <a:t>Pricing</a:t>
            </a:r>
          </a:p>
          <a:p>
            <a:pPr eaLnBrk="0" hangingPunct="0"/>
            <a:endParaRPr lang="en-CA" sz="1200" dirty="0" smtClean="0">
              <a:solidFill>
                <a:schemeClr val="bg1">
                  <a:lumMod val="50000"/>
                  <a:lumOff val="50000"/>
                </a:schemeClr>
              </a:solidFill>
            </a:endParaRPr>
          </a:p>
          <a:p>
            <a:pPr eaLnBrk="0" hangingPunct="0"/>
            <a:r>
              <a:rPr lang="en-CA" sz="1200" dirty="0" smtClean="0">
                <a:solidFill>
                  <a:schemeClr val="bg1">
                    <a:lumMod val="50000"/>
                    <a:lumOff val="50000"/>
                  </a:schemeClr>
                </a:solidFill>
              </a:rPr>
              <a:t>Monthly Maintenance (MM)</a:t>
            </a:r>
          </a:p>
          <a:p>
            <a:pPr eaLnBrk="0" hangingPunct="0"/>
            <a:endParaRPr lang="en-CA" sz="1200" dirty="0" smtClean="0">
              <a:solidFill>
                <a:schemeClr val="bg1">
                  <a:lumMod val="50000"/>
                  <a:lumOff val="50000"/>
                </a:schemeClr>
              </a:solidFill>
            </a:endParaRPr>
          </a:p>
          <a:p>
            <a:pPr eaLnBrk="0" hangingPunct="0"/>
            <a:r>
              <a:rPr lang="en-CA" sz="1200" dirty="0" smtClean="0">
                <a:solidFill>
                  <a:schemeClr val="bg1">
                    <a:lumMod val="50000"/>
                    <a:lumOff val="50000"/>
                  </a:schemeClr>
                </a:solidFill>
              </a:rPr>
              <a:t>2X per week cycle		$  897  per month</a:t>
            </a:r>
          </a:p>
          <a:p>
            <a:pPr eaLnBrk="0" hangingPunct="0"/>
            <a:endParaRPr lang="en-CA" sz="1200" dirty="0" smtClean="0">
              <a:solidFill>
                <a:schemeClr val="bg1">
                  <a:lumMod val="50000"/>
                  <a:lumOff val="50000"/>
                </a:schemeClr>
              </a:solidFill>
            </a:endParaRPr>
          </a:p>
          <a:p>
            <a:pPr eaLnBrk="0" hangingPunct="0"/>
            <a:r>
              <a:rPr lang="en-CA" sz="1200" dirty="0" smtClean="0">
                <a:solidFill>
                  <a:schemeClr val="bg1">
                    <a:lumMod val="50000"/>
                    <a:lumOff val="50000"/>
                  </a:schemeClr>
                </a:solidFill>
              </a:rPr>
              <a:t>3X per week cycle		$ 1334  per month</a:t>
            </a:r>
          </a:p>
          <a:p>
            <a:pPr eaLnBrk="0" hangingPunct="0"/>
            <a:endParaRPr lang="en-CA" sz="1200" dirty="0" smtClean="0">
              <a:solidFill>
                <a:schemeClr val="bg1">
                  <a:lumMod val="50000"/>
                  <a:lumOff val="50000"/>
                </a:schemeClr>
              </a:solidFill>
            </a:endParaRPr>
          </a:p>
          <a:p>
            <a:pPr eaLnBrk="0" hangingPunct="0"/>
            <a:r>
              <a:rPr lang="en-CA" sz="1200" dirty="0" smtClean="0">
                <a:solidFill>
                  <a:schemeClr val="bg1">
                    <a:lumMod val="50000"/>
                    <a:lumOff val="50000"/>
                  </a:schemeClr>
                </a:solidFill>
              </a:rPr>
              <a:t>Semi Annual Maintenance (SAM)	$ 1940  per event</a:t>
            </a:r>
            <a:endParaRPr lang="en-CA" sz="1200" dirty="0" smtClean="0">
              <a:solidFill>
                <a:schemeClr val="bg1">
                  <a:lumMod val="50000"/>
                  <a:lumOff val="50000"/>
                </a:schemeClr>
              </a:solidFill>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A" sz="1200" b="0" i="0" u="none" strike="noStrike" cap="none" normalizeH="0" baseline="0" dirty="0" smtClean="0">
                <a:ln>
                  <a:noFill/>
                </a:ln>
                <a:solidFill>
                  <a:schemeClr val="bg1">
                    <a:lumMod val="50000"/>
                    <a:lumOff val="50000"/>
                  </a:schemeClr>
                </a:solidFill>
                <a:effectLst/>
                <a:latin typeface="Arial" pitchFamily="34" charset="0"/>
                <a:cs typeface="Arial" pitchFamily="34" charset="0"/>
              </a:rPr>
              <a:t> </a:t>
            </a:r>
          </a:p>
        </p:txBody>
      </p:sp>
      <p:sp>
        <p:nvSpPr>
          <p:cNvPr id="11" name="TextBox 10"/>
          <p:cNvSpPr txBox="1"/>
          <p:nvPr/>
        </p:nvSpPr>
        <p:spPr>
          <a:xfrm>
            <a:off x="863600" y="7091680"/>
            <a:ext cx="5659120" cy="861774"/>
          </a:xfrm>
          <a:prstGeom prst="rect">
            <a:avLst/>
          </a:prstGeom>
          <a:noFill/>
        </p:spPr>
        <p:txBody>
          <a:bodyPr wrap="square" rtlCol="0">
            <a:spAutoFit/>
          </a:bodyPr>
          <a:lstStyle/>
          <a:p>
            <a:r>
              <a:rPr lang="en-CA" sz="1400" dirty="0" smtClean="0">
                <a:solidFill>
                  <a:schemeClr val="accent2"/>
                </a:solidFill>
              </a:rPr>
              <a:t>Keen to Clean</a:t>
            </a:r>
          </a:p>
          <a:p>
            <a:endParaRPr lang="en-CA" sz="1200" dirty="0" smtClean="0">
              <a:solidFill>
                <a:schemeClr val="bg1">
                  <a:lumMod val="50000"/>
                  <a:lumOff val="50000"/>
                </a:schemeClr>
              </a:solidFill>
            </a:endParaRPr>
          </a:p>
          <a:p>
            <a:r>
              <a:rPr lang="en-CA" sz="1200" dirty="0" smtClean="0">
                <a:solidFill>
                  <a:schemeClr val="bg1">
                    <a:lumMod val="50000"/>
                    <a:lumOff val="50000"/>
                  </a:schemeClr>
                </a:solidFill>
              </a:rPr>
              <a:t>We can finalize your custom specifications, train staff, put equipment and supplies in place to start your program within 2 weeks of receiving your approval.</a:t>
            </a: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de-DE" dirty="0" smtClean="0"/>
              <a:t>Page </a:t>
            </a:r>
            <a:r>
              <a:rPr lang="de-DE" dirty="0" smtClean="0">
                <a:sym typeface="Wingdings" pitchFamily="2" charset="2"/>
              </a:rPr>
              <a:t></a:t>
            </a:r>
            <a:r>
              <a:rPr lang="de-DE" dirty="0" smtClean="0"/>
              <a:t> </a:t>
            </a:r>
            <a:fld id="{4185F413-67D1-4FF1-90CE-886D977DFD9F}" type="slidenum">
              <a:rPr lang="de-DE" smtClean="0"/>
              <a:pPr/>
              <a:t>6</a:t>
            </a:fld>
            <a:endParaRPr lang="de-DE" dirty="0"/>
          </a:p>
        </p:txBody>
      </p:sp>
      <p:pic>
        <p:nvPicPr>
          <p:cNvPr id="6" name="Picture 5" descr="Cleaner Solutions Lo#70DCBF.png"/>
          <p:cNvPicPr>
            <a:picLocks noChangeAspect="1"/>
          </p:cNvPicPr>
          <p:nvPr/>
        </p:nvPicPr>
        <p:blipFill>
          <a:blip r:embed="rId2" cstate="print"/>
          <a:stretch>
            <a:fillRect/>
          </a:stretch>
        </p:blipFill>
        <p:spPr>
          <a:xfrm>
            <a:off x="1483360" y="5167183"/>
            <a:ext cx="3434080" cy="1217953"/>
          </a:xfrm>
          <a:prstGeom prst="rect">
            <a:avLst/>
          </a:prstGeom>
        </p:spPr>
      </p:pic>
      <p:sp>
        <p:nvSpPr>
          <p:cNvPr id="7" name="TextBox 6"/>
          <p:cNvSpPr txBox="1"/>
          <p:nvPr/>
        </p:nvSpPr>
        <p:spPr>
          <a:xfrm>
            <a:off x="4013200" y="7974449"/>
            <a:ext cx="2489200" cy="1015663"/>
          </a:xfrm>
          <a:prstGeom prst="rect">
            <a:avLst/>
          </a:prstGeom>
          <a:noFill/>
        </p:spPr>
        <p:txBody>
          <a:bodyPr wrap="square" rtlCol="0">
            <a:spAutoFit/>
          </a:bodyPr>
          <a:lstStyle/>
          <a:p>
            <a:pPr algn="r"/>
            <a:r>
              <a:rPr lang="en-CA" sz="1200" dirty="0" smtClean="0">
                <a:solidFill>
                  <a:schemeClr val="bg1">
                    <a:lumMod val="50000"/>
                    <a:lumOff val="50000"/>
                  </a:schemeClr>
                </a:solidFill>
              </a:rPr>
              <a:t>Cleaner Solutions Inc.</a:t>
            </a:r>
          </a:p>
          <a:p>
            <a:pPr algn="r"/>
            <a:r>
              <a:rPr lang="en-CA" sz="1200" dirty="0" smtClean="0">
                <a:solidFill>
                  <a:schemeClr val="bg1">
                    <a:lumMod val="50000"/>
                    <a:lumOff val="50000"/>
                  </a:schemeClr>
                </a:solidFill>
              </a:rPr>
              <a:t>4401 Fourth Line</a:t>
            </a:r>
          </a:p>
          <a:p>
            <a:pPr algn="r"/>
            <a:r>
              <a:rPr lang="en-CA" sz="1200" dirty="0" smtClean="0">
                <a:solidFill>
                  <a:schemeClr val="bg1">
                    <a:lumMod val="50000"/>
                    <a:lumOff val="50000"/>
                  </a:schemeClr>
                </a:solidFill>
              </a:rPr>
              <a:t>Unit 2</a:t>
            </a:r>
          </a:p>
          <a:p>
            <a:pPr algn="r"/>
            <a:r>
              <a:rPr lang="en-CA" sz="1200" dirty="0" smtClean="0">
                <a:solidFill>
                  <a:schemeClr val="bg1">
                    <a:lumMod val="50000"/>
                    <a:lumOff val="50000"/>
                  </a:schemeClr>
                </a:solidFill>
              </a:rPr>
              <a:t>Milton, Ontario</a:t>
            </a:r>
          </a:p>
          <a:p>
            <a:pPr algn="r"/>
            <a:r>
              <a:rPr lang="en-CA" sz="1200" dirty="0" smtClean="0">
                <a:solidFill>
                  <a:schemeClr val="bg1">
                    <a:lumMod val="50000"/>
                    <a:lumOff val="50000"/>
                  </a:schemeClr>
                </a:solidFill>
              </a:rPr>
              <a:t>L9T 2X8</a:t>
            </a:r>
            <a:endParaRPr lang="en-CA" sz="1200" dirty="0">
              <a:solidFill>
                <a:schemeClr val="bg1">
                  <a:lumMod val="50000"/>
                  <a:lumOff val="50000"/>
                </a:schemeClr>
              </a:solidFill>
            </a:endParaRPr>
          </a:p>
        </p:txBody>
      </p:sp>
      <p:sp>
        <p:nvSpPr>
          <p:cNvPr id="8" name="TextBox 7"/>
          <p:cNvSpPr txBox="1"/>
          <p:nvPr/>
        </p:nvSpPr>
        <p:spPr>
          <a:xfrm>
            <a:off x="4632960" y="274320"/>
            <a:ext cx="2001520" cy="584775"/>
          </a:xfrm>
          <a:prstGeom prst="rect">
            <a:avLst/>
          </a:prstGeom>
          <a:noFill/>
        </p:spPr>
        <p:txBody>
          <a:bodyPr wrap="square" rtlCol="0">
            <a:spAutoFit/>
          </a:bodyPr>
          <a:lstStyle/>
          <a:p>
            <a:pPr algn="r"/>
            <a:r>
              <a:rPr lang="en-CA" sz="1200" dirty="0" smtClean="0">
                <a:solidFill>
                  <a:schemeClr val="bg1">
                    <a:lumMod val="50000"/>
                    <a:lumOff val="50000"/>
                  </a:schemeClr>
                </a:solidFill>
              </a:rPr>
              <a:t>Call us at</a:t>
            </a:r>
          </a:p>
          <a:p>
            <a:pPr algn="r"/>
            <a:r>
              <a:rPr lang="en-CA" dirty="0" smtClean="0">
                <a:solidFill>
                  <a:schemeClr val="bg1">
                    <a:lumMod val="50000"/>
                    <a:lumOff val="50000"/>
                  </a:schemeClr>
                </a:solidFill>
              </a:rPr>
              <a:t>1.800.581.3873</a:t>
            </a:r>
            <a:endParaRPr lang="en-CA" dirty="0">
              <a:solidFill>
                <a:schemeClr val="bg1">
                  <a:lumMod val="50000"/>
                  <a:lumOff val="50000"/>
                </a:schemeClr>
              </a:solidFill>
            </a:endParaRPr>
          </a:p>
        </p:txBody>
      </p:sp>
      <p:sp>
        <p:nvSpPr>
          <p:cNvPr id="10" name="TextBox 9"/>
          <p:cNvSpPr txBox="1"/>
          <p:nvPr/>
        </p:nvSpPr>
        <p:spPr>
          <a:xfrm>
            <a:off x="579120" y="8056880"/>
            <a:ext cx="3078480" cy="584775"/>
          </a:xfrm>
          <a:prstGeom prst="rect">
            <a:avLst/>
          </a:prstGeom>
          <a:noFill/>
        </p:spPr>
        <p:txBody>
          <a:bodyPr wrap="square" rtlCol="0">
            <a:spAutoFit/>
          </a:bodyPr>
          <a:lstStyle/>
          <a:p>
            <a:r>
              <a:rPr lang="en-CA" sz="1200" dirty="0" smtClean="0">
                <a:solidFill>
                  <a:schemeClr val="bg1">
                    <a:lumMod val="50000"/>
                    <a:lumOff val="50000"/>
                  </a:schemeClr>
                </a:solidFill>
              </a:rPr>
              <a:t>Visit us online at</a:t>
            </a:r>
          </a:p>
          <a:p>
            <a:r>
              <a:rPr lang="en-CA" dirty="0" smtClean="0">
                <a:solidFill>
                  <a:schemeClr val="bg1">
                    <a:lumMod val="50000"/>
                    <a:lumOff val="50000"/>
                  </a:schemeClr>
                </a:solidFill>
              </a:rPr>
              <a:t>www.cleanersolutions.ca</a:t>
            </a:r>
            <a:endParaRPr lang="en-CA" dirty="0">
              <a:solidFill>
                <a:schemeClr val="bg1">
                  <a:lumMod val="50000"/>
                  <a:lumOff val="50000"/>
                </a:schemeClr>
              </a:solidFill>
            </a:endParaRPr>
          </a:p>
        </p:txBody>
      </p:sp>
      <p:sp>
        <p:nvSpPr>
          <p:cNvPr id="11" name="TextBox 10"/>
          <p:cNvSpPr txBox="1"/>
          <p:nvPr/>
        </p:nvSpPr>
        <p:spPr>
          <a:xfrm>
            <a:off x="1717040" y="2956560"/>
            <a:ext cx="3637280" cy="1631216"/>
          </a:xfrm>
          <a:prstGeom prst="rect">
            <a:avLst/>
          </a:prstGeom>
          <a:noFill/>
        </p:spPr>
        <p:txBody>
          <a:bodyPr wrap="square" rtlCol="0">
            <a:spAutoFit/>
          </a:bodyPr>
          <a:lstStyle/>
          <a:p>
            <a:r>
              <a:rPr lang="en-CA" dirty="0" smtClean="0">
                <a:solidFill>
                  <a:schemeClr val="accent2"/>
                </a:solidFill>
              </a:rPr>
              <a:t>Dependability</a:t>
            </a:r>
          </a:p>
          <a:p>
            <a:r>
              <a:rPr lang="en-CA" dirty="0" smtClean="0">
                <a:solidFill>
                  <a:schemeClr val="accent2"/>
                </a:solidFill>
              </a:rPr>
              <a:t>Integrity</a:t>
            </a:r>
          </a:p>
          <a:p>
            <a:r>
              <a:rPr lang="en-CA" dirty="0" smtClean="0">
                <a:solidFill>
                  <a:schemeClr val="accent2"/>
                </a:solidFill>
              </a:rPr>
              <a:t>Quality</a:t>
            </a:r>
          </a:p>
          <a:p>
            <a:r>
              <a:rPr lang="en-CA" dirty="0" smtClean="0">
                <a:solidFill>
                  <a:schemeClr val="accent2"/>
                </a:solidFill>
              </a:rPr>
              <a:t>Affordability</a:t>
            </a:r>
          </a:p>
          <a:p>
            <a:r>
              <a:rPr lang="en-CA" dirty="0" smtClean="0">
                <a:solidFill>
                  <a:schemeClr val="accent2"/>
                </a:solidFill>
              </a:rPr>
              <a:t>Environmental Responsibility</a:t>
            </a:r>
            <a:endParaRPr lang="en-CA" dirty="0">
              <a:solidFill>
                <a:schemeClr val="accent2"/>
              </a:solidFill>
            </a:endParaRPr>
          </a:p>
        </p:txBody>
      </p:sp>
      <p:sp>
        <p:nvSpPr>
          <p:cNvPr id="13" name="TextBox 12"/>
          <p:cNvSpPr txBox="1"/>
          <p:nvPr/>
        </p:nvSpPr>
        <p:spPr>
          <a:xfrm>
            <a:off x="1351280" y="1717040"/>
            <a:ext cx="4409440" cy="1138773"/>
          </a:xfrm>
          <a:prstGeom prst="rect">
            <a:avLst/>
          </a:prstGeom>
          <a:noFill/>
        </p:spPr>
        <p:txBody>
          <a:bodyPr wrap="square" rtlCol="0">
            <a:spAutoFit/>
          </a:bodyPr>
          <a:lstStyle/>
          <a:p>
            <a:r>
              <a:rPr lang="en-CA" sz="2400" dirty="0" smtClean="0">
                <a:solidFill>
                  <a:schemeClr val="bg1">
                    <a:lumMod val="50000"/>
                    <a:lumOff val="50000"/>
                  </a:schemeClr>
                </a:solidFill>
              </a:rPr>
              <a:t>Professional Facility Management &amp; Maintenance</a:t>
            </a:r>
          </a:p>
          <a:p>
            <a:endParaRPr lang="en-CA" dirty="0"/>
          </a:p>
        </p:txBody>
      </p:sp>
      <p:pic>
        <p:nvPicPr>
          <p:cNvPr id="14" name="Picture 2" descr="F:\Users\David\AppData\Local\Microsoft\Windows\Temporary Internet Files\Content.IE5\KQV89TFC\MC900441310[1].png"/>
          <p:cNvPicPr>
            <a:picLocks noChangeAspect="1" noChangeArrowheads="1"/>
          </p:cNvPicPr>
          <p:nvPr/>
        </p:nvPicPr>
        <p:blipFill>
          <a:blip r:embed="rId3" cstate="print"/>
          <a:srcRect/>
          <a:stretch>
            <a:fillRect/>
          </a:stretch>
        </p:blipFill>
        <p:spPr bwMode="auto">
          <a:xfrm>
            <a:off x="1407160" y="2987040"/>
            <a:ext cx="314960" cy="314960"/>
          </a:xfrm>
          <a:prstGeom prst="rect">
            <a:avLst/>
          </a:prstGeom>
          <a:noFill/>
        </p:spPr>
      </p:pic>
      <p:pic>
        <p:nvPicPr>
          <p:cNvPr id="15" name="Picture 2" descr="F:\Users\David\AppData\Local\Microsoft\Windows\Temporary Internet Files\Content.IE5\KQV89TFC\MC900441310[1].png"/>
          <p:cNvPicPr>
            <a:picLocks noChangeAspect="1" noChangeArrowheads="1"/>
          </p:cNvPicPr>
          <p:nvPr/>
        </p:nvPicPr>
        <p:blipFill>
          <a:blip r:embed="rId3" cstate="print"/>
          <a:srcRect/>
          <a:stretch>
            <a:fillRect/>
          </a:stretch>
        </p:blipFill>
        <p:spPr bwMode="auto">
          <a:xfrm>
            <a:off x="1397000" y="3291840"/>
            <a:ext cx="314960" cy="314960"/>
          </a:xfrm>
          <a:prstGeom prst="rect">
            <a:avLst/>
          </a:prstGeom>
          <a:noFill/>
        </p:spPr>
      </p:pic>
      <p:pic>
        <p:nvPicPr>
          <p:cNvPr id="16" name="Picture 2" descr="F:\Users\David\AppData\Local\Microsoft\Windows\Temporary Internet Files\Content.IE5\KQV89TFC\MC900441310[1].png"/>
          <p:cNvPicPr>
            <a:picLocks noChangeAspect="1" noChangeArrowheads="1"/>
          </p:cNvPicPr>
          <p:nvPr/>
        </p:nvPicPr>
        <p:blipFill>
          <a:blip r:embed="rId3" cstate="print"/>
          <a:srcRect/>
          <a:stretch>
            <a:fillRect/>
          </a:stretch>
        </p:blipFill>
        <p:spPr bwMode="auto">
          <a:xfrm>
            <a:off x="1397000" y="3596640"/>
            <a:ext cx="314960" cy="314960"/>
          </a:xfrm>
          <a:prstGeom prst="rect">
            <a:avLst/>
          </a:prstGeom>
          <a:noFill/>
        </p:spPr>
      </p:pic>
      <p:pic>
        <p:nvPicPr>
          <p:cNvPr id="17" name="Picture 2" descr="F:\Users\David\AppData\Local\Microsoft\Windows\Temporary Internet Files\Content.IE5\KQV89TFC\MC900441310[1].png"/>
          <p:cNvPicPr>
            <a:picLocks noChangeAspect="1" noChangeArrowheads="1"/>
          </p:cNvPicPr>
          <p:nvPr/>
        </p:nvPicPr>
        <p:blipFill>
          <a:blip r:embed="rId3" cstate="print"/>
          <a:srcRect/>
          <a:stretch>
            <a:fillRect/>
          </a:stretch>
        </p:blipFill>
        <p:spPr bwMode="auto">
          <a:xfrm>
            <a:off x="1397000" y="3921760"/>
            <a:ext cx="314960" cy="314960"/>
          </a:xfrm>
          <a:prstGeom prst="rect">
            <a:avLst/>
          </a:prstGeom>
          <a:noFill/>
        </p:spPr>
      </p:pic>
      <p:pic>
        <p:nvPicPr>
          <p:cNvPr id="18" name="Picture 2" descr="F:\Users\David\AppData\Local\Microsoft\Windows\Temporary Internet Files\Content.IE5\KQV89TFC\MC900441310[1].png"/>
          <p:cNvPicPr>
            <a:picLocks noChangeAspect="1" noChangeArrowheads="1"/>
          </p:cNvPicPr>
          <p:nvPr/>
        </p:nvPicPr>
        <p:blipFill>
          <a:blip r:embed="rId3" cstate="print"/>
          <a:srcRect/>
          <a:stretch>
            <a:fillRect/>
          </a:stretch>
        </p:blipFill>
        <p:spPr bwMode="auto">
          <a:xfrm>
            <a:off x="1386840" y="4257040"/>
            <a:ext cx="314960" cy="314960"/>
          </a:xfrm>
          <a:prstGeom prst="rect">
            <a:avLst/>
          </a:prstGeom>
          <a:noFill/>
        </p:spPr>
      </p:pic>
      <p:cxnSp>
        <p:nvCxnSpPr>
          <p:cNvPr id="20" name="Straight Connector 19"/>
          <p:cNvCxnSpPr/>
          <p:nvPr/>
        </p:nvCxnSpPr>
        <p:spPr bwMode="auto">
          <a:xfrm rot="16200000" flipH="1">
            <a:off x="492760" y="3784600"/>
            <a:ext cx="1788160" cy="1016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ransition spd="med">
    <p:fade/>
  </p:transition>
</p:sld>
</file>

<file path=ppt/theme/theme1.xml><?xml version="1.0" encoding="utf-8"?>
<a:theme xmlns:a="http://schemas.openxmlformats.org/drawingml/2006/main" name="PresentationLoad">
  <a:themeElements>
    <a:clrScheme name="PresentationLoad 1">
      <a:dk1>
        <a:srgbClr val="FEA501"/>
      </a:dk1>
      <a:lt1>
        <a:srgbClr val="FFFFFF"/>
      </a:lt1>
      <a:dk2>
        <a:srgbClr val="000000"/>
      </a:dk2>
      <a:lt2>
        <a:srgbClr val="38520E"/>
      </a:lt2>
      <a:accent1>
        <a:srgbClr val="4C7013"/>
      </a:accent1>
      <a:accent2>
        <a:srgbClr val="6B9B1A"/>
      </a:accent2>
      <a:accent3>
        <a:srgbClr val="AAAAAA"/>
      </a:accent3>
      <a:accent4>
        <a:srgbClr val="DADADA"/>
      </a:accent4>
      <a:accent5>
        <a:srgbClr val="B2BBAA"/>
      </a:accent5>
      <a:accent6>
        <a:srgbClr val="608C16"/>
      </a:accent6>
      <a:hlink>
        <a:srgbClr val="90BA45"/>
      </a:hlink>
      <a:folHlink>
        <a:srgbClr val="B2CF7D"/>
      </a:folHlink>
    </a:clrScheme>
    <a:fontScheme name="PresentationLoa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PresentationLoad 1">
        <a:dk1>
          <a:srgbClr val="FEA501"/>
        </a:dk1>
        <a:lt1>
          <a:srgbClr val="FFFFFF"/>
        </a:lt1>
        <a:dk2>
          <a:srgbClr val="000000"/>
        </a:dk2>
        <a:lt2>
          <a:srgbClr val="38520E"/>
        </a:lt2>
        <a:accent1>
          <a:srgbClr val="4C7013"/>
        </a:accent1>
        <a:accent2>
          <a:srgbClr val="6B9B1A"/>
        </a:accent2>
        <a:accent3>
          <a:srgbClr val="AAAAAA"/>
        </a:accent3>
        <a:accent4>
          <a:srgbClr val="DADADA"/>
        </a:accent4>
        <a:accent5>
          <a:srgbClr val="B2BBAA"/>
        </a:accent5>
        <a:accent6>
          <a:srgbClr val="608C16"/>
        </a:accent6>
        <a:hlink>
          <a:srgbClr val="90BA45"/>
        </a:hlink>
        <a:folHlink>
          <a:srgbClr val="B2CF7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PresentationLoad</Template>
  <TotalTime>536</TotalTime>
  <Words>953</Words>
  <Application>Microsoft Office PowerPoint</Application>
  <PresentationFormat>On-screen Show (4:3)</PresentationFormat>
  <Paragraphs>217</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PresentationLoad</vt:lpstr>
      <vt:lpstr>Commercial Cleaning Proposal</vt:lpstr>
      <vt:lpstr>Slide 2</vt:lpstr>
      <vt:lpstr>Slide 3</vt:lpstr>
      <vt:lpstr>Slide 4</vt:lpstr>
      <vt:lpstr>Pricing &amp; Guarantee</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David</dc:creator>
  <dc:description>PresentationLoad.com</dc:description>
  <cp:lastModifiedBy>David</cp:lastModifiedBy>
  <cp:revision>85</cp:revision>
  <dcterms:created xsi:type="dcterms:W3CDTF">2007-11-27T23:54:21Z</dcterms:created>
  <dcterms:modified xsi:type="dcterms:W3CDTF">2011-08-01T22:49:17Z</dcterms:modified>
</cp:coreProperties>
</file>